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4" r:id="rId4"/>
    <p:sldMasterId id="2147483695" r:id="rId5"/>
    <p:sldMasterId id="2147483696" r:id="rId6"/>
    <p:sldMasterId id="214748369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Lst>
  <p:sldSz cy="6858000" cx="9144000"/>
  <p:notesSz cx="6858000" cy="9144000"/>
  <p:embeddedFontLst>
    <p:embeddedFont>
      <p:font typeface="Cabin"/>
      <p:regular r:id="rId59"/>
      <p:bold r:id="rId60"/>
      <p:italic r:id="rId61"/>
      <p:boldItalic r:id="rId62"/>
    </p:embeddedFont>
    <p:embeddedFont>
      <p:font typeface="Open Sans SemiBold"/>
      <p:regular r:id="rId63"/>
      <p:bold r:id="rId64"/>
      <p:italic r:id="rId65"/>
      <p:boldItalic r:id="rId66"/>
    </p:embeddedFont>
    <p:embeddedFont>
      <p:font typeface="Average"/>
      <p:regular r:id="rId67"/>
    </p:embeddedFont>
    <p:embeddedFont>
      <p:font typeface="Open Sans Medium"/>
      <p:regular r:id="rId68"/>
      <p:bold r:id="rId69"/>
      <p:italic r:id="rId70"/>
      <p:boldItalic r:id="rId71"/>
    </p:embeddedFont>
    <p:embeddedFont>
      <p:font typeface="Oswald"/>
      <p:regular r:id="rId72"/>
      <p:bold r:id="rId73"/>
    </p:embeddedFont>
    <p:embeddedFont>
      <p:font typeface="Open Sans"/>
      <p:regular r:id="rId74"/>
      <p:bold r:id="rId75"/>
      <p:italic r:id="rId76"/>
      <p:boldItalic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F20F466-185A-43FA-8437-E0785A662F3E}">
  <a:tblStyle styleId="{FF20F466-185A-43FA-8437-E0785A662F3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20E92CE-5CD5-41AC-A1F2-0987B994510F}"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Oswald-bold.fntdata"/><Relationship Id="rId72" Type="http://schemas.openxmlformats.org/officeDocument/2006/relationships/font" Target="fonts/Oswald-regular.fntdata"/><Relationship Id="rId31" Type="http://schemas.openxmlformats.org/officeDocument/2006/relationships/slide" Target="slides/slide23.xml"/><Relationship Id="rId75" Type="http://schemas.openxmlformats.org/officeDocument/2006/relationships/font" Target="fonts/OpenSans-bold.fntdata"/><Relationship Id="rId30" Type="http://schemas.openxmlformats.org/officeDocument/2006/relationships/slide" Target="slides/slide22.xml"/><Relationship Id="rId74" Type="http://schemas.openxmlformats.org/officeDocument/2006/relationships/font" Target="fonts/OpenSans-regular.fntdata"/><Relationship Id="rId33" Type="http://schemas.openxmlformats.org/officeDocument/2006/relationships/slide" Target="slides/slide25.xml"/><Relationship Id="rId77" Type="http://schemas.openxmlformats.org/officeDocument/2006/relationships/font" Target="fonts/OpenSans-boldItalic.fntdata"/><Relationship Id="rId32" Type="http://schemas.openxmlformats.org/officeDocument/2006/relationships/slide" Target="slides/slide24.xml"/><Relationship Id="rId76" Type="http://schemas.openxmlformats.org/officeDocument/2006/relationships/font" Target="fonts/OpenSans-italic.fntdata"/><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OpenSansMedium-boldItalic.fntdata"/><Relationship Id="rId70" Type="http://schemas.openxmlformats.org/officeDocument/2006/relationships/font" Target="fonts/OpenSansMedium-italic.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Cabin-boldItalic.fntdata"/><Relationship Id="rId61" Type="http://schemas.openxmlformats.org/officeDocument/2006/relationships/font" Target="fonts/Cabin-italic.fntdata"/><Relationship Id="rId20" Type="http://schemas.openxmlformats.org/officeDocument/2006/relationships/slide" Target="slides/slide12.xml"/><Relationship Id="rId64" Type="http://schemas.openxmlformats.org/officeDocument/2006/relationships/font" Target="fonts/OpenSansSemiBold-bold.fntdata"/><Relationship Id="rId63" Type="http://schemas.openxmlformats.org/officeDocument/2006/relationships/font" Target="fonts/OpenSansSemiBold-regular.fntdata"/><Relationship Id="rId22" Type="http://schemas.openxmlformats.org/officeDocument/2006/relationships/slide" Target="slides/slide14.xml"/><Relationship Id="rId66" Type="http://schemas.openxmlformats.org/officeDocument/2006/relationships/font" Target="fonts/OpenSansSemiBold-boldItalic.fntdata"/><Relationship Id="rId21" Type="http://schemas.openxmlformats.org/officeDocument/2006/relationships/slide" Target="slides/slide13.xml"/><Relationship Id="rId65" Type="http://schemas.openxmlformats.org/officeDocument/2006/relationships/font" Target="fonts/OpenSansSemiBold-italic.fntdata"/><Relationship Id="rId24" Type="http://schemas.openxmlformats.org/officeDocument/2006/relationships/slide" Target="slides/slide16.xml"/><Relationship Id="rId68" Type="http://schemas.openxmlformats.org/officeDocument/2006/relationships/font" Target="fonts/OpenSansMedium-regular.fntdata"/><Relationship Id="rId23" Type="http://schemas.openxmlformats.org/officeDocument/2006/relationships/slide" Target="slides/slide15.xml"/><Relationship Id="rId67" Type="http://schemas.openxmlformats.org/officeDocument/2006/relationships/font" Target="fonts/Average-regular.fntdata"/><Relationship Id="rId60" Type="http://schemas.openxmlformats.org/officeDocument/2006/relationships/font" Target="fonts/Cabin-bold.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OpenSansMedium-bold.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font" Target="fonts/Cabin-regular.fntdata"/><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5aa945a132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5aa945a132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Today you need your drawing kit from your cubby, the good copy of your portrait, and your Art History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Today you need your Art History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Sot ju duhet kompleti juaj i vizatimit nga fëmija juaj, një kopje e mirë e portretit tuaj dhe broshura juaj e Historisë së Artit.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ዛሬ የስዕል መሳርያዎን ከኩቢዎ፣ ጥሩው የቁም ምስልዎ ቅጂ እና የጥበብ ታሪክ ቡክሌ ያስፈልግዎታል።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اليوم، أنت بحاجة إلى مجموعة الرسم الخاصة بك من خزانتك، ونسخة جيدة من صورتك الشخصية، وكتيب تاريخ الفن الخاص بك.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Այսօր ձեզ անհրաժեշտ է ձեր փոքրիկի նկարչական հավաքածուն, ձեր դիմանկարի լավ պատճենը և ձեր Արվեստի պատմության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Avui necessiteu el vostre kit de dibuix del vostre cubby, la bona còpia del vostre retrat i el vostre llibret d'Història de l'Art.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今天，您需要从您的小柜子里取出绘图工具包、您肖像的精美复印件以及您的艺术史小册子。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Vandaag heb je je tekenset uit je kluisje, een goed exemplaar van je portret en je kunstgeschiedenisboekje nodig.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امروز شما به کیت طراحی خود، یک نسخه خوب از پرتره و کتابچه تاریخ هنر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Aujourd'hui, vous avez besoin de votre kit de dessin de votre casier, de la bonne copie de votre portrait et de votre livret d'histoire de l'art.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Heute brauchen Sie Ihr Zeichenset aus Ihrem Fach, die gute Kopie Ihres Porträts und Ihr Kunstgeschichtsheft.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આજે તમને તમારા ક્યુબીમાંથી તમારી ડ્રોઇંગ કીટ, તમારા પોટ્રેટની સારી નકલ અને તમારી આર્ટ હિસ્ટ્રી બુકલેટની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आज आपको अपने क्यूबी से ड्राइंग किट, अपने चित्र की अच्छी प्रति, और अपनी कला इतिहास पुस्तिका की आवश्यकता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Oggi ti servono il kit da disegno che hai nel tuo cubicolo, la copia in buone condizioni del tuo ritratto e il tuo opuscolo di storia dell'arte.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今日、あなたに必要なのは、あなたの小部屋にある描画キット、あなたの肖像画の鮮明なコピー、そして美術史の小冊子です。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오늘은 옷장에서 꺼낸 그림 도구, 좋은 초상화 사본, 미술사 책자가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Îro pêdiviya we bi kîta xweya xêzkirinê ji kuçika xwe, kopiyek baş a portreya we, û pirtûka xweya Dîroka Hunerê heye.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Hari ini anda memerlukan kit lukisan anda dari cubby anda, salinan potret anda yang bagus dan buku kecil Sejarah Seni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ഇന്ന് നിങ്ങൾക്ക് നിങ്ങളുടെ ക്യൂബിയിൽ നിന്നുള്ള ഡ്രോയിംഗ് കിറ്റും നിങ്ങളുടെ പോർട്രെയ്‌റ്റിൻ്റെ നല്ല പകർപ്പും ആർട്ട് ഹിസ്റ്ററി ബുക്ക്‌ലെറ്റും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आज तपाइँलाई तपाइँको क्यूबीबाट तपाइँको रेखाचित्र किट, तपाइँको पोर्ट्रेटको राम्रो प्रतिलिपि, र तपाइँको कला इतिहास पुस्तिका चाहिन्छ।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نن ورځ تاسو د خپل کیوب څخه د انځور کولو کټ ته اړتیا لرئ، ستاسو د انځور ښه کاپي، او ستاسو د هنر تاریخ کتابچه.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Hoje você precisa do seu kit de desenho do seu armário, da cópia boa do seu retrato e do seu livreto de História da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ਅੱਜ ਤੁਹਾਨੂੰ ਆਪਣੇ ਕਿਊਬੀ ਤੋਂ ਤੁਹਾਡੀ ਡਰਾਇੰਗ ਕਿੱਟ, ਤੁਹਾਡੇ ਪੋਰਟਰੇਟ ਦੀ ਚੰਗੀ ਕਾਪੀ, ਅਤੇ ਤੁਹਾਡੀ ਕਲਾ ਇਤਿਹਾਸ ਦੀ ਕਿਤਾਬਚਾ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Сегодня вам понадобятся ваш набор для рисования из вашего чулана, хорошая копия вашего портрета и брошюра по истории искусств.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Данас вам је потребан комплет за цртање из ваше кочије, добра копија вашег портрета и ваша књижица историје уметности.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Maanta waxaad uga baahan tahay qalabkaaga sawir-qaadista ee cubbykaaga, nuqulka wanaagsan ee sawirkaaga, iyo buug-yarahaaga Taariikhda Farshaxanka.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Hoy necesitas tu kit de dibujo de tu cubículo, la buena copia de tu retrato y tu folleto de Historia del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Dinten anjeun peryogi kit gambar anjeun ti cubby anjeun, salinan anu saé tina potret anjeun, sareng buklet Sejarah Seni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Leo unahitaji seti yako ya kuchora kutoka kwa mtoto wako, nakala nzuri ya picha yako, na kijitabu chako cha Historia ya Sanaa.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Idag behöver du ditt ritpaket från din kubbe, det bra exemplaret av ditt porträtt och ditt konsthistoriska häfte.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Ngayon kailangan mo ang iyong drawing kit mula sa iyong cubby, ang magandang kopya ng iyong portrait, at ang iyong Art History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இன்று உங்களுக்கு உங்கள் குட்டியில் இருந்து வரைதல் கிட், உங்கள் உருவப்படத்தின் நல்ல நகல் மற்றும் உங்கள் கலை வரலாறு புத்தகம்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วันนี้คุณต้องมีชุดวาดรูปจากตู้ของคุณ สำเนาภาพเหมือนที่ดีของคุณ และสมุดประวัติศาสตร์ศิลปะของคุณ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Bugün ihtiyacınız olan şey, dolabınızdaki çizim setiniz, portrenizin iyi bir kopyası ve Sanat Tarihi kitapçığınız.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Сьогодні вам потрібен набір для малювання з вашої дитячої кімнати, хороша копія вашого портрета та ваш буклет з історії мистецтва.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آج آپ کو اپنے کیوب سے اپنی ڈرائنگ کٹ، اپنے پورٹریٹ کی اچھی کاپی، اور اپنے آرٹ کی تاریخ کے کتابچے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Hôm nay bạn cần bộ dụng cụ vẽ từ ngăn tủ của mình, bản sao đẹp của bức chân dung và tập sách Lịch sử Nghệ thuật.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f2fd2cb449_1_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f2fd2cb449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f57a7dd240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f57a7dd2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f57a7dd240_0_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f57a7dd24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5bc3745952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5bc374595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032b547ea5_0_6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3032b547ea5_0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032b547ea5_0_63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032b547ea5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032b547ea5_0_63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032b547ea5_0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032b547ea5_0_64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032b547ea5_0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032b547ea5_0_64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3032b547ea5_0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032b547ea5_0_6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032b547ea5_0_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15ff604411_0_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15ff604411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 are going to continue shading our portrait project, building up layers of detail and darkness. We are doing today’s assignment about observing the Arnolfini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 are drawing more  layers of detail and darkness, and we are writing observations of the Arnolfini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Ne do të vazhdojmë të hijezojmë projektin tonë të portretit, duke ndërtuar shtresa detajesh dhe errësirë. Ne po bëjmë detyrën e sotme në lidhje me vëzhgimin e Portretit të Arnolfinit.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የዝርዝር እና የጨለማ ንጣፎችን እየገነባን የቁም ፕሮጀክታችንን ጥላ እንቀጥላለን። የአርኖልፊኒ ፎቶን ስለመመልከት የዛሬውን ስራ እየሰራን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سنواصل تظليل مشروعنا لرسم البورتريه، مع إضافة طبقات من التفاصيل والظلام. نقوم بمهمة اليوم حول مراقبة بورتريه أرنولفيني.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Մենք պատրաստվում ենք շարունակել ստվերել մեր դիմանկարային նախագիծը՝ կառուցելով դետալների և խավարի շերտեր: Մենք կատարում ենք այսօրվա առաջադրանքը Առնոլֆինիի դիմանկարը դիտարկելու վերաբերյալ: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Continuarem ombrejant el nostre projecte de retrats, construint capes de detall i foscor. Estem fent la tasca d'avui sobre l'observació del Retrat d'Arnolfini.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我们将继续为肖像画项目添加阴影，构建细节和暗部层次。今天的作业是关于观察阿尔诺菲尼肖像。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 gaan verder met het schaduwen van ons portretproject, waarbij we lagen van detail en donkerte opbouwen. De opdracht van vandaag gaat over het observeren van het Arnolfini-portret.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ما به سایه زدن پروژه پرتره خود ادامه می دهیم و لایه هایی از جزئیات و تاریکی ایجاد می کنیم. ما در حال انجام تکالیف امروزی در مورد مشاهده پرتره آرنولفینی هستیم.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Nous allons continuer à ombrer notre projet de portrait, en ajoutant des couches de détails et d'obscurité. Notre devoir d'aujourd'hui porte sur l'observation du portrait d'Arnolfini.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Wir werden unser Porträtprojekt weiter schattieren und Schichten von Details und Dunkelheit aufbauen. Unsere heutige Aufgabe ist die Betrachtung des Arnolfini-Porträts.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અમે અમારા પોટ્રેટ પ્રોજેક્ટને શેડ કરવાનું ચાલુ રાખીશું, વિગત અને અંધકારના સ્તરોનું નિર્માણ કરીશું. અમે આર્નોલ્ફિની પોટ્રેટનું અવલોકન કરવા વિશે આજની સોંપણી કરી રહ્યા છીએ.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हम अपने पोर्ट्रेट प्रोजेक्ट में छायांकन जारी रखेंगे, बारीकियों और अंधेरे की परतें बनाते रहेंगे। आज हम अर्नोल्फिनी पोर्ट्रेट के अवलोकन पर काम कर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Continueremo a ombreggiare il nostro progetto di ritratto, aggiungendo livelli di dettaglio e oscurità. Il compito di oggi riguarda l'osservazione del Ritratto dei coniugi Arnolfini.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肖像画のプロジェクトでは、陰影をつけながら、ディテールと暗さの層を重ねていきます。今日の課題は「アルノルフィーニ夫妻の肖像画を観察する」です。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초상화 프로젝트에 음영을 더하고 디테일과 어둠을 더하는 레이어를 쌓아가겠습니다. 오늘의 과제는 아르놀피니 초상화를 관찰하는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Em ê projeya xweya portreyê bişopînin, qatên hûrgulî û tarîtiyê ava bikin. Em peywira îro ya li ser çavdêriya Portreya Arnolfini dikin.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Kami akan meneruskan teduhan projek potret kami, membina lapisan perincian dan kegelapan. Kami sedang melakukan tugasan hari ini tentang memerhati Potret Arnolfini.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വിശദാംശങ്ങളുടെയും ഇരുട്ടിൻ്റെയും പാളികൾ കെട്ടിപ്പടുക്കുന്നതിലൂടെ ഞങ്ങളുടെ പോർട്രെയിറ്റ് പ്രോജക്റ്റ് ഷേഡിംഗ് തുടരാൻ പോകുന്നു. അർനോൾഫിനി പോർട്രെയ്റ്റ് നിരീക്ഷിക്കുന്നതിനെ കുറിച്ചുള്ള ഇന്നത്തെ അസൈൻമെൻ്റ് ഞങ്ങൾ ചെയ്യുന്നു.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हामी हाम्रो पोर्ट्रेट परियोजनालाई छायांकन गर्न जारी राख्नेछौं, विवरण र अन्धकारको तहहरू निर्माण गर्दै। हामी अर्नोल्फिनी पोर्ट्रेट अवलोकन गर्ने बारे आजको असाइनमेन्ट गर्दैछौं।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موږ به د خپل پورټریټ پروژې سیوري کولو ته دوام ورکړو ، د توضیحاتو او تیاره پرتونو رامینځته کول. موږ د ارنولفیني پورټریټ لیدو په اړه د نن ورځې دنده ترسره کوو.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Continuaremos sombreando nosso projeto de retrato, criando camadas de detalhes e escuridão. Estamos fazendo a tarefa de hoje sobre observar o Retrato de Arnolfini.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ਅਸੀਂ ਆਪਣੇ ਪੋਰਟਰੇਟ ਪ੍ਰੋਜੈਕਟ ਨੂੰ ਸ਼ੇਡ ਕਰਨਾ, ਵੇਰਵੇ ਅਤੇ ਹਨੇਰੇ ਦੀਆਂ ਪਰਤਾਂ ਬਣਾਉਣਾ ਜਾਰੀ ਰੱਖਣ ਜਾ ਰਹੇ ਹਾਂ। ਅਸੀਂ ਆਰਨੋਲਫਿਨੀ ਪੋਰਟਰੇਟ ਨੂੰ ਦੇਖਣ ਬਾਰੇ ਅੱਜ ਦਾ ਕੰਮ ਕਰ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Мы продолжим работу над портретом, добавляя детали и тени. Сегодняшнее задание мы посвящаем изучению портрета четы Арнольфини.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Наставићемо да сенчимо наш пројекат портрета, стварајући слојеве детаља и таме. Радимо данашњи задатак о посматрању Арнолфинијевог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Waxaan sii wadi doonnaa hadhaynta mashruucayaga sawirka, anagoo dhisayna lakabyo tafatiran iyo mugdi ah. Waxaan sameyneynaa shaqada maanta ee ku saabsan kormeerida Sawirka Arnolfini.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Continuaremos sombreando nuestro proyecto de retrato, creando capas de detalle y oscuridad. Hoy realizaremos la tarea de observar el Retrato de Arnolfini.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Urang bakal neruskeun shading proyék potret urang, ngawangun nepi lapisan jéntré tur gelap. Urang ngalakukeun tugas dinten ieu ngeunaan niténan Potrét Arnolfini.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Tutaendelea kuweka kivuli mradi wetu wa picha, tukijenga tabaka za undani na giza. Tunafanya kazi ya leo kuhusu kutazama Picha ya Arnolfini.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Vi kommer att fortsätta skugga vårt porträttprojekt, bygga upp lager av detaljer och mörker. Vi gör dagens uppdrag om att observera Arnolfini-porträttet.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Ipagpapatuloy namin ang pagtatabing sa aming portrait na proyekto, pagbuo ng mga layer ng detalye at kadiliman. Ginagawa namin ang takdang-aralin ngayon tungkol sa pagmamasid sa Arnolfini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எங்கள் போர்ட்ரெய்ட் திட்டத்திற்கு நிழலிடுவதைத் தொடரப் போகிறோம், விவரம் மற்றும் இருளின் அடுக்குகளை உருவாக்குவோம். அர்னால்ஃபினி உருவப்படத்தை கவனிப்பது பற்றிய இன்றைய வேலையை நாங்கள் செய்கிறோம்.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เราจะยังคงลงเงาโครงการภาพเหมือนของเราต่อไป โดยเพิ่มรายละเอียดและความมืดลงไปหลายชั้น วันนี้เราจะทำภารกิจสังเกตการณ์ภาพเหมือนอาร์โนลฟินี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Portre projemizi gölgelendirmeye devam edeceğiz, detay ve karanlık katmanları oluşturacağız. Bugünkü ödevimiz Arnolfini Portresi'ni gözlemlemekle ilgili.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Ми збираємося продовжувати затіняти наш портретний проект, створюючи шари деталей і темряви. Ми виконуємо сьогоднішнє завдання про спостереження за портретом Арнольфіні.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ہم اپنے پورٹریٹ پراجیکٹ کو شیڈنگ کرتے ہوئے، تفصیل اور تاریکی کی تہوں کو بنانا جاری رکھیں گے۔ ہم آج کی تفویض آرنولفینی پورٹریٹ کو دیکھنے کے بارے میں کر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Chúng ta sẽ tiếp tục tô bóng cho dự án chân dung của mình, xây dựng các lớp chi tiết và vùng tối. Bài tập hôm nay của chúng ta là quan sát bức chân dung Arnolfini.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032b547ea5_0_6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032b547ea5_0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5aa945a132_0_1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5aa945a132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Work in progress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Puna në vazhdim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በሂደት ላይ ያለ ስራ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العمل قيد التقدم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Աշխատանքն ընթացքի մեջ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Treball en curs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正在进行中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Werk in uitvoering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کار در حال انجام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Travaux en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In Arbeit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કામ ચાલુ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कार्य प्रगति पर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Lavori in corso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進行中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진행 중인 작업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Kar berdewam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Kerja sedang berjalan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പണി പുരോഗമിക്കുന്നു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काम भइरहेको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کار روان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Trabalho em andamento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ਕੰਮ ਚੱਲ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Работа в процессе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Радови у току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Shaqada ayaa socota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Trabajo en progreso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Gawé dina kamajuan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Kazi inaendelea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Arbete pågår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Kasalukuyang ginagawa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வேலை நடந்து கொண்டிருக்கிறது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งานที่กำลังดำเนินการอยู่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Çalışma devam ediyor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Робота в процесі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کام جاری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Công việc đang tiến hành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5aa945a132_0_28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5aa945a132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What criteria should these people IMPROVE 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Me çfarë kriteresh duhet të përmirësohen këta njerëz?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እነዚህ ሰዎች በየትኛው መስፈርት ማሻሻል አለባቸው?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ما هي المعايير التي يجب على هؤلاء الأشخاص تحسينها؟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Ի՞նչ չափանիշներով պետք է այս մարդիկ բարելավվեն: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Amb quins criteris haurien de MILLORAR aquestes persones?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这些人应该在哪些方面改进？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Op welke criteria zouden deze mensen moeten VERBETEREN?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این افراد باید بر اساس چه معیارهایی پیشرفت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Sur quels critères ces personnes devraient-elles s’AMÉLIORER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Nach welchen Kriterien sollten sich diese Personen VERBESSERN?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આ લોકોએ કયા માપદંડ પર સુધારો કરવો જોઈએ?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इन लोगों को किन मानदंडों पर सुधार करना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Quali criteri dovrebbero MIGLIORARE queste persone?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これらの人々はどのような基準で改善すべきでしょうか?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이 사람들은 어떤 기준으로 개선해야 할까요?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Divê ev mirov li ser kîjan pîvanan PÊŞKIRIN?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Apakah kriteria orang ini harus MENINGKATKAN?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എന്ത് മാനദണ്ഡത്തിലാണ് ഈ ആളുകൾ മെച്ചപ്പെടുത്തേണ്ടത്?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यी व्यक्तिहरूले कुन मापदण्डमा सुधार गर्नुपर्छ?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دا خلک باید په کومو معیارونو وده وکړي؟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Em quais critérios essas pessoas deveriam MELHORAR?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ਇਹਨਾਂ ਲੋਕਾਂ ਨੂੰ ਕਿਹੜੇ ਮਾਪਦੰਡਾਂ 'ਤੇ ਸੁਧਾਰ ਕਰਨਾ ਚਾਹੀਦਾ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По каким критериям эти люди должны УЛУЧШИТЬСЯ?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По којим критеријумима ови људи треба да се ПОБОЉШАЈУ?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Waa maxay shuruudaha ay tahay inay dadkani ku horumariyaan?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¿Qué criterios deberían MEJORAR estas personas?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Kriteria naon jalma-jalma ieu kedah ningkatkeun?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Je, watu hawa wanapaswa KUBORESHA kwa vigezo gani?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Vilka kriterier bör dessa människor BÄTTRAS på?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Anong pamantayan ang dapat PAGPABUTI ng mga taong 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இவர்கள் என்ன அளவுகோல்களை மேம்படுத்த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คนเหล่านี้ควรมีเกณฑ์ในการปรับปรุงอะไรบ้าง?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Bu kişilerin hangi kriterlerde GELİŞMELERE sahip olması gerekir?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За якими критеріями ці люди повинні ПОКРАЩАТИСЯ?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ان لوگوں کو کن معیاروں پر بہتری لانی چاہیے؟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Những người này nên CẢI THIỆN theo tiêu chí nào?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5aa945a132_0_3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5aa945a132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What skill should they improve: detail and proportion, shading, or composition?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Çfarë aftësie duhet të përmirësojnë: detajet dhe proporcioni, hijezimi apo kompozimi?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ምን ዓይነት ክህሎት ማሻሻል አለባቸው: ዝርዝር እና መጠን, ጥላ ወይም ጥንቅር?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ما هي المهارة التي ينبغي عليهم تحسينها: التفاصيل والتناسب، التظليل، أو التكوين؟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Ի՞նչ հմտություն պետք է նրանք կատարելագործեն՝ մանրամասնություն և համամասնություն, ստվերում, թե՞ կոմպոզիցիա: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Quina habilitat haurien de millorar: detall i proporció, ombrejat o composició?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他们应该提高哪些技能：细节和比例、阴影还是构图？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Welke vaardigheid moeten ze verbeteren: detail en verhoudingen, schaduw of compositie?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چه مهارتی را باید بهبود بخشند: جزئیات و تناسب، سایه زدن یا ترکیب بندی؟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Quelle compétence devraient-ils améliorer : le détail et la proportion, l’ombrage ou la composition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Welche Fähigkeiten sollten sie verbessern: Detail und Proportion, Schattierung oder Komposition?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તેઓએ કઈ કુશળતામાં સુધારો કરવો જોઈએ: વિગતવાર અને પ્રમાણ, શેડિંગ અથવા રચના?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उन्हें किस कौशल में सुधार करना चाहिए: विवरण और अनुपात, छायांकन, या संरचना?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Quale abilità dovrebbero migliorare: dettagli e proporzioni, ombreggiatura o composizione?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改善すべきスキルはどれでしょうか: 詳細と比率、陰影、それとも構成でしょうか?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그들은 어떤 기술을 향상시켜야 할까요? 디테일과 비율, 음영, 구성 중 어떤 기술인가요?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Kîjan jêhatîbûn divê ew çêtir bikin: hûrgulî û rêje, siya, an pêkhatin?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Apakah kemahiran yang perlu mereka tingkatkan: perincian dan perkadaran, lorekan atau gubahan?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അവർ എന്ത് വൈദഗ്ദ്ധ്യം മെച്ചപ്പെടുത്തണം: വിശദാംശങ്ങളും അനുപാതവും, ഷേഡിംഗ്, അല്ലെങ്കിൽ ഘടന?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तिनीहरूले कुन सीप सुधार गर्नुपर्छ: विवरण र अनुपात, छायांकन, वा संरचना?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دوی باید کوم مهارتونه ښه کړي: توضیحات او تناسب، سیوري، یا جوړښت؟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Que habilidade eles devem melhorar: detalhe e proporção, sombreamento ou composição?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ਉਹਨਾਂ ਨੂੰ ਕਿਸ ਹੁਨਰ ਵਿੱਚ ਸੁਧਾਰ ਕਰਨਾ ਚਾਹੀਦਾ ਹੈ: ਵੇਰਵੇ ਅਤੇ ਅਨੁਪਾਤ, ਰੰਗਤ, ਜਾਂ ਰਚਨਾ?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Какой навык им следует улучшить: детализацию и пропорции, штриховку или композицию?</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Коју вештину треба да унапреде: детаље и пропорције, сенчење или композицију?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Xirfad noocee ah ayay tahay inay horumariyaan: tafatirka iyo saamiga, hadhka, ama halabuurka?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¿Qué habilidad deberían mejorar: detalle y proporción, sombreado o composición?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Kaahlian naon anu kedah dironjatkeun: detil sareng proporsi, shading, atanapi komposisi?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Je! wanapaswa kuboresha ujuzi gani: undani na uwiano, kivuli, au muundo?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Vilken färdighet bör de förbättra: detaljer och proportioner, skuggning eller komposition?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Anong kasanayan ang dapat nilang pagbutihin: detalye at proporsyon, pagtatabing, o komposisyon?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அவர்கள் என்ன திறமையை மேம்படுத்த வேண்டும்: விவரம் மற்றும் விகிதம், நிழல் அல்லது கலவை?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พวกเขาควรปรับปรุงทักษะด้านใด: รายละเอียดและสัดส่วน การแรเงา หรือการจัดองค์ประกอบ?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Hangi becerilerini geliştirmeliler: detay ve oran, gölgelendirme veya kompozisyon?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Які навички вони повинні вдосконалювати: деталізацію та пропорції, затінення чи композицію?</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انہیں کس مہارت کو بہتر بنانا چاہئے: تفصیل اور تناسب، شیڈنگ، یا ساخت؟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Họ nên cải thiện kỹ năng nào: chi tiết và tỷ lệ, đổ bóng hay bố cục?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821ee22d0d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821ee22d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821ee22d0d_0_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821ee22d0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821ee22d0d_0_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821ee22d0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84a4b1fc6f_0_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84a4b1fc6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84a4b1fc6f_0_5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84a4b1fc6f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Each day you share a public progress photo you will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Each day you share a photo you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Çdo ditë që ndani një foto progresi publike, do të keni një qëllim më pak për të shkruar.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የህዝብ ሂደት ፎቶ ባጋሩ በእያንዳንዱ ቀን ለመፃፍ አንድ ያነሰ ግብ ይኖርዎታል።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كل يوم تشارك فيه صورة تقدم عامة سيكون لديك هدف أقل للكتابة.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Ամեն օր, երբ կիսվում եք հանրային առաջընթացի լուսանկարով, գրելու մեկ նպատակ պակաս կունենաք: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Cada dia que compartiu una foto pública de progrés, tindreu un objectiu menys per escriure.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每天分享一张公开的进度照片，你就会少写一个目标。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Elke dag dat u een openbare voortgangsfoto deelt, heeft u één doel minder om te schrijven.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هر روز که یک عکس پیشرفت عمومی را به اشتراک می گذارید، یک هدف کمتر برای نوشتن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Chaque jour où vous partagez une photo publique de vos progrès, vous aurez un objectif de moins à écrire.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An jedem Tag, an dem Sie ein öffentliches Fortschrittsfoto teilen, müssen Sie ein Ziel weniger aufschreiben.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દરરોજ તમે સાર્વજનિક પ્રગતિનો ફોટો શેર કરો છો, તમારી પાસે લખવાનું એક ઓછું લક્ષ્ય હશે.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प्रत्येक दिन जब आप सार्वजनिक रूप से प्रगति की तस्वीर साझा करेंगे तो आपको लिखने के लिए एक लक्ष्य कम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Ogni giorno in cui condividerai una foto pubblica dei tuoi progressi avrai un obiettivo in meno da scrivere.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毎日進捗状況の写真を公開するごとに、書き込む目標が 1 つ減ります。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매일 공개 진행 상황 사진을 공유하면 써야 할 목표가 하나씩 줄어듭니다.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Her roj ku hûn wêneyek pêşkeftina gelemperî parve bikin hûn ê armancek kêmtir hebe ku hûn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Setiap hari anda berkongsi foto kemajuan awam anda akan mempunyai kurang satu matlamat untuk menulis.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നിങ്ങൾ ഒരു പൊതു പുരോഗതി ഫോട്ടോ പങ്കിടുന്ന ഓരോ ദിവസവും നിങ്ങൾക്ക് എഴുതാൻ ഒരു ലക്ഷ്യം കുറവായിരിക്കും.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प्रत्येक दिन तपाईले सार्वजनिक प्रगतिको तस्बिर साझा गर्नुहुन्छ तपाईसँग लेख्नको लागि एक कम लक्ष्य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هره ورځ تاسو د عامه پرمختګ عکس شریک کړئ تاسو به د لیکلو لپاره لږ هدف ولرئ.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 cada dia que você compartilhar uma foto pública do seu progresso, você terá uma meta a menos para escrever.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ਹਰ ਦਿਨ ਤੁਸੀਂ ਇੱਕ ਜਨਤਕ ਪ੍ਰਗਤੀ ਦੀ ਫੋਟੋ ਸਾਂਝੀ ਕਰਦੇ ਹੋ, ਤੁਹਾਡੇ ਕੋਲ ਲਿਖਣ ਲਈ ਇੱਕ ਘੱਟ ਟੀਚਾ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Каждый день, когда вы делитесь публичной фотографией своего прогресса, у вас будет на одну цель меньше.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Сваки дан када делите јавну фотографију напретка, имаћете један циљ мање за писање.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Maalin kasta oo aad wadaagto sawirka horumarka dadweynaha waxaad yeelan doontaa hal hadaf oo yar oo aad ku qorto.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Cada día que compartas una foto pública de tu progreso tendrás un objetivo menos que escribir.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Unggal dinten anjeun ngabagi poto kamajuan umum anjeun bakal gaduh tujuan anu kirang pikeun nyerat.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Kila siku unaposhiriki picha ya maendeleo ya umma utakuwa na lengo moja pungufu la kuandika.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Varje dag du delar ett offentligt framstegsfoto har du ett mål mindre att skriva.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Bawat araw na nagbabahagi ka ng isang pampublikong larawan sa pag-unlad ay magkakaroon ka ng isang mas kaunting layunin na isulat.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ஒவ்வொரு நாளும் நீங்கள் பொது முன்னேற்றப் புகைப்படத்தைப் பகிரும் போது, நீங்கள் எழுதுவதற்கு ஒரு இலக்கைக் குறைவாகக் கொண்டிருப்பீர்கள்.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ทุกๆ วันที่คุณแบ่งปันภาพความคืบหน้าต่อสาธารณะ คุณจะมีเป้าหมายที่ต้องเขียนลดลงหนึ่งเป้าหมาย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Her gün herkese açık bir ilerleme fotoğrafı paylaştığınızda, yazmanız gereken hedeflerden biri daha az olacaktır.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Кожного дня, коли ви ділитеся публічною фотографією прогресу, у вас буде на одну мету менше.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ہر روز آپ عوامی ترقی کی تصویر کا اشتراک کرتے ہیں آپ کے پاس لکھنے کا ایک کم مقصد ہوگا۔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Mỗi ngày bạn chia sẻ một bức ảnh tiến trình công khai, bạn sẽ bớt đi một mục tiêu cần viết.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84a4b1fc6f_0_46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84a4b1fc6f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d9920f3636_0_1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d9920f3636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If you did not have a photo yesterday, open your booklet so I can check the today’s goal for today.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If you didn’t get a photo yesterday, hand in today’s goal..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Nëse nuk keni pasur një foto dje, hapni broshurën tuaj që të mund të kontrolloj objektivin e sotëm për sot.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ትላንትና ፎቶ ከሌለህ የዛሬውን ግብ ለማየት እንድችል ቡክሌትህን ክፈት።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إذا لم يكن لديك صورة بالأمس، افتح كتيبك حتى أتمكن من التحقق من هدف اليوم.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Եթե երեկ լուսանկար չունեիք, բացեք ձեր գրքույկը, որպեսզի կարողանամ ստուգել այսօրվա նպատակը: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 no teníeu cap foto ahir, obriu el vostre fullet perquè pugui comprovar l'objectiu d'avui.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如果您昨天没有照片，请打开您的小册子，以便我检查今天的目标。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Als je gisteren geen foto had, open dan je boekje zodat ik het doel voor vandaag kan controleren.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اگر دیروز عکسی نداشتید، دفترچه خود را باز کنید تا بتوانم هدف امروز را برای امروز بررسی کنم.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 vous n’aviez pas de photo hier, ouvrez votre livret pour que je puisse vérifier l’objectif d’aujourd’hui.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Wenn Sie gestern kein Foto hatten, öffnen Sie Ihr Heft, damit ich das heutige Ziel überprüfen kann.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જો તમારી પાસે ગઈકાલે ફોટો ન હોય, તો તમારી પુસ્તિકા ખોલો જેથી હું આજનું આજનું લક્ષ્ય ચકાસી શકું.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यदि कल आपके पास कोई फोटो नहीं थी, तो अपनी पुस्तिका खोलें ताकि मैं आज के लक्ष्य की जांच कर सकूं।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Se ieri non avevi una foto, apri il tuo opuscolo così posso controllare l'obiettivo di oggi.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昨日写真を撮っていなかったら、冊子を開いて今日の目標を確認させてください。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어제 사진이 없으셨다면 책자를 펴서 오늘의 목표를 확인해 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Ger duh wêneyek we tunebû, pirtûka xwe vekin da ku ez bikaribim armanca îro ya îro kontrol bikim.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Jika anda tidak mempunyai foto semalam, buka buku kecil anda supaya saya boleh menyemak matlamat hari ini untuk hari 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ഇന്നലെ നിങ്ങളുടെ പക്കൽ ഫോട്ടോ ഇല്ലെങ്കിൽ, നിങ്ങളുടെ ബുക്ക്‌ലെറ്റ് തുറക്കുക, അതുവഴി ഇന്നത്തെ ലക്ഷ്യം എനിക്ക് പരിശോധിക്കാം.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यदि तपाईंसँग हिजो फोटो छैन भने, तपाईंको पुस्तिका खोल्नुहोस् ताकि म आजको लागि आजको लक्ष्य जाँच गर्न सकूँ।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که تاسو پرون عکس نه درلود، خپل کتابچه خلاص کړئ ترڅو زه د نن ورځې هدف وګورم.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Se você não tinha foto ontem, abra seu livreto para que eu possa conferir a meta de hoje.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ਜੇਕਰ ਤੁਹਾਡੇ ਕੋਲ ਕੱਲ੍ਹ ਕੋਈ ਫੋਟੋ ਨਹੀਂ ਸੀ, ਤਾਂ ਆਪਣੀ ਕਿਤਾਬਚਾ ਖੋਲ੍ਹੋ ਤਾਂ ਜੋ ਮੈਂ ਅੱਜ ਦੇ ਲਈ ਅੱਜ ਦੇ ਟੀਚੇ ਦੀ ਜਾਂਚ ਕਰ ਸਕਾਂ।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Если вчера у вас не было фотографии, откройте ваш буклет, чтобы я мог проверить сегодняшнюю цель на сегодня.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Ако јуче нисте имали фотографију, отворите своју књижицу да могу да проверим данашњи циљ за данас.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Haddii aanad haysan sawir shalay, fur buug-yarahaaga si aan u hubiyo yoolka maanta ee maanta.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 no tuviste una foto ayer, abre tu cuadernillo para que pueda verificar el objetivo de hoy.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Upami anjeun teu gaduh poto kamari, buka buklet anjeun supados kuring tiasa mariksa tujuan dinten ayeuna.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Ikiwa hukuwa na picha jana, fungua kijitabu chako ili niweze kuangalia lengo la leo la leo.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Om du inte hade ett foto igår, öppna ditt häfte så att jag kan kolla dagens mål för idag.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Kung wala kang larawan kahapon, buksan ang iyong buklet para masuri ko ang layunin ngayon para sa araw na 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நேற்று உங்களிடம் புகைப்படம் இல்லையென்றால், உங்கள் கையேட்டைத் திறக்கவும், இதன் மூலம் இன்றைய இலக்கை என்னால் சரிபார்க்க முடியும்.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หากคุณไม่มีรูปถ่ายเมื่อวานนี้ โปรดเปิดสมุดของคุณเพื่อให้ฉันสามารถตรวจสอบเป้าหมายของวันนี้ได้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Dün fotoğrafınız yoksa lütfen kitapçığınızı açın ki bugünkü hedefinizi kontrol edebileyim.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Якщо у вас не було фотографії вчора, відкрийте свій буклет, щоб я міг перевірити сьогоднішню мету на сьогодні.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اگر آپ کے پاس کل تصویر نہیں تھی، تو اپنا کتابچہ کھولیں تاکہ میں آج کے لیے آج کا مقصد دیکھ سکوں۔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Nếu bạn không có ảnh chụp ngày hôm qua, hãy mở tập sách ra để tôi có thể kiểm tra mục tiêu của ngày hôm nay.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1f2187149e6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1f2187149e6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7649863d4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7649863d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Self-portrait Calendar: Hello! Skill builders - Lightly outline portrait - First shading layer - Second shading layer &amp; Art history - Final adjustments - Last goal-setting day - Truth and Reconciliation Day - Hand in / Last in-class day for portrait - Start the depth drawing - Final day to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Kalendari i autoportretit: Përshëndetje! Ndërtuesit e aftësive - Portret me skicë të lehtë - Shtresa e parë e hijezimit - Shtresa e dytë e hijes dhe historia e artit - Rregullimet përfundimtare - Dita e fundit e përcaktimit të synimeve - Dita e së vërtetës dhe pajtimit - Dita e fundit në klasë për portret - Filloni vizatimin e thellë - Dita e fundit për të dorëzuar portretin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የራስ ፎቶ የቀን መቁጠሪያ፡ ሰላም! የክህሎት ግንባታ ሰሪዎች - የቁም ሥዕልን አቅልለው ይግለጹ - የመጀመሪያው የጥላ ሽፋን - ሁለተኛ የጥላ ሽፋን እና የጥበብ ታሪክ - የመጨረሻ ማስተካከያዎች - የመጨረሻው የግብ ማቀናበሪያ ቀን - እውነት እና እርቅ ቀን - ግባ / ክፍል ውስጥ ለቁም ነገር የመጨረሻ ቀን - የጥልቀቱን ሥዕል ይጀምሩ - በመጨረሻው ቀን በቁም ምስል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US" sz="900">
                <a:solidFill>
                  <a:schemeClr val="dk1"/>
                </a:solidFill>
                <a:latin typeface="Open Sans"/>
                <a:ea typeface="Open Sans"/>
                <a:cs typeface="Open Sans"/>
                <a:sym typeface="Open Sans"/>
              </a:rPr>
              <a:t>تقويم رسم البورتريه الذاتي: أهلاً بكم! خبراء بناء المهارات - رسم بورتريه بخطوط عريضة - أول طبقة تظليل - ثاني طبقة تظليل وتاريخ الفن - التعديلات النهائية - آخر يوم لتحديد الأهداف - يوم الحقيقة والمصالحة - تسليم / آخر يوم في الصف للبورتريه - بدء رسم العمق - آخر يوم لتسليم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Ինքնադիմանկար Օրացույց. Բարև: Հմտություն կերտողներ - Թեթև ուրվագծված դիմանկար - Առաջին ստվերային շերտ - Երկրորդ ստվերային շերտ և արվեստի պատմություն - Վերջնական ճշգրտումներ - Վերջին նպատակի սահմանման օր - Ճշմարտության և հաշտեցման օր - Ձեռք բերեք / Դասարանի վերջին օրը դիմանկարի համար - Սկսեք խորը գծագրությունը - Դիմանկար հանձնելու վերջին օրը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Calendari d'autoretrats: Hola! Creadors d'habilitats - Retrat lleugerament de contorn - Primera capa d'ombrejat - Segona capa d'ombrejat i història de l'art - Ajustaments finals - Últim dia de fixació d'objectius - Dia de la veritat i la reconciliació - Entrega / Últim dia de classe per al retrat - Començar el dibuix en profunditat - Últim dia a mà en retrat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自画像日历：你好！技能培养 - 轻轻勾勒肖像轮廓 - 第一层阴影 - 第二层阴影 &amp; 艺术史 - 最终调整 - 设定最后目标日 - 真相与和解日 - 交稿/最后上课日 - 开始深度绘画 - 交稿最后一天</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Zelfportretkalender: Hallo! Vaardigheidstrainers - Portret lichtjes omlijnen - Eerste schaduwlaag - Tweede schaduwlaag &amp; Kunstgeschiedenis - Laatste aanpassingen - Laatste dag van het stellen van doelen - Waarheids- en Verzoeningsdag - Inleveren / Laatste dag in de les voor portret - Begin met de dieptetekening - Laatste dag om portret in te leveren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US" sz="900">
                <a:solidFill>
                  <a:schemeClr val="dk1"/>
                </a:solidFill>
                <a:latin typeface="Open Sans"/>
                <a:ea typeface="Open Sans"/>
                <a:cs typeface="Open Sans"/>
                <a:sym typeface="Open Sans"/>
              </a:rPr>
              <a:t>تقویم سلفی پرتره: سلام! سازندگان مهارت - پرتره با طرح کلی - اولین لایه سایه - لایه سایه دوم و تاریخچه هنر - تنظیمات نهایی - آخرین روز تعیین هدف - روز حقیقت و آشتی - دست در دست / آخرین روز کلاس برای پرتره - شروع طراحی عمیق - آخرین روز برای تحویل پرتره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Calendrier autoportrait : Bonjour ! Développement des compétences : Contours légers du portrait ; Première couche d'ombrage ; Deuxième couche d'ombrage et Histoire de l'art ; Derniers ajustements ; Dernier jour de définition des objectifs ; Journée vérité et réconciliation ; Remise/Dernier jour de classe pour le portrait ; Début du dessin en profondeur ; Dernier jour pour remettre le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Selbstporträt-Kalender: Hallo! Fertigkeitsaufbau – Porträt leicht umreißen – Erste Schattierungsebene – Zweite Schattierungsebene &amp; Kunstgeschichte – Letzte Anpassungen – Letzter Tag zur Zielsetzung – Tag der Wahrheit und Versöhnung – Abgabe / Letzter Tag im Unterricht für das Porträt – Mit der Tiefenzeichnung beginnen – Letzter Tag zur Abgabe des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સ્વ-પોટ્રેટ કેલેન્ડર: હેલો! કૌશલ્ય નિર્માતાઓ - હળવાશથી રૂપરેખા પોટ્રેટ - પ્રથમ શેડિંગ સ્તર - બીજું શેડિંગ સ્તર અને કલા ઇતિહાસ - અંતિમ ગોઠવણો - છેલ્લો ધ્યેય-સેટિંગ દિવસ - સત્ય અને સમાધાન દિવસ - પોટ્રેટ માટે હેન્ડ ઇન / ક્લાસમાં છેલ્લો દિવસ - ઊંડાણથી ચિત્રકામ શરૂ કરો - પોટ્રેટ હાથ ધરવાનો અંતિમ દિવસ</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सेल्फ़-पोर्ट्रेट कैलेंडर: नमस्ते! कौशल निर्माणकर्ता - पोर्ट्रेट की हल्की रूपरेखा - पहली छायांकन परत - दूसरी छायांकन परत और कला इतिहास - अंतिम समायोजन - अंतिम लक्ष्य-निर्धारण दिवस - सत्य और सुलह दिवस - पोर्ट्रेट जमा करें / पोर्ट्रेट के लिए कक्षा में अंतिम दिन - गहराई से चित्र बनाना शुरू करें - पोर्ट्रेट जमा करने का अंतिम दिन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Calendario degli autoritratti: Ciao! Sviluppatori di abilità - Delineare leggermente il ritratto - Primo strato di ombreggiatura - Secondo strato di ombreggiatura e storia dell'arte - Ultimi aggiustamenti - Ultimo giorno di definizione degli obiettivi - Giorno della verità e della riconciliazione - Consegna / Ultimo giorno in classe per il ritratto - Iniziare il disegno in profondità - Ultimo giorno per consegnare il ritratto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自画像カレンダー: こんにちは! スキルアップ - 肖像画のアウトライン - 最初のシェーディングレイヤー - 2番目のシェーディングレイヤーと美術史 - 最終調整 - 最終目標設定日 - 真実と和解の日 - 肖像画の提出/授業最終日 - 深度描画開始 - 肖像画提出最終日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자화상 달력: 안녕하세요! 스킬 강화 - 초상화 가볍게 윤곽 그리기 - 첫 번째 음영 레이어 - 두 번째 음영 레이어 및 미술사 - 최종 조정 - 마지막 목표 설정일 - 진실과 화해의 날 - 초상화 제출/수업 마지막 날 - 심도 드로잉 시작 - 초상화 제출 마지막 날</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Salnameya Xwe-portreyê: Merheba! Avakerên jêhatîbûnê - Portreya bi sivikî xêz dike - Yekemîn qata siyarkirinê - Qada şemitandinê ya duyemîn &amp; Dîroka hunerê - Guherandinên dawî - Roja dawîn a danîna armancê - Roja Rastî û Lihevhatinê - Destê xwe didin / Roja paşîn a di polê de ji bo portreyê - Dest bi xêzkirina kûrahiyê bikin - Roja dawî ku hûn portreyê bidin dest pê 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Kalendar Potret diri: Hello! Pembina kemahiran - Gariskan potret ringan - Lapisan lorekan pertama - Lapisan lorekan kedua &amp; Sejarah seni - Pelarasan akhir - Hari penetapan matlamat terakhir - Hari Kebenaran dan Rekonsiliasi - Serah terima / Hari terakhir dalam kelas untuk potret - Mulakan lukisan mendalam - Hari terakhir untuk serahkan potret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സ്വയം പോർട്രെയ്റ്റ് കലണ്ടർ: ഹലോ! സ്‌കിൽ ബിൽഡർമാർ - ലഘുവായി ഔട്ട്‌ലൈൻ പോർട്രെയ്‌റ്റ് - ആദ്യ ഷേഡിംഗ് ലെയർ - രണ്ടാമത്തെ ഷേഡിംഗ് ലെയറും ആർട്ട് ഹിസ്റ്ററിയും - അന്തിമ ക്രമീകരണങ്ങൾ - അവസാന ലക്ഷ്യം നിർണയിക്കുന്ന ദിവസം - സത്യവും അനുരഞ്ജനവും ദിനം - പോർട്രെയ്‌റ്റിനായി ഹാൻഡ് ഇൻ / അവസാനത്തെ ക്ലാസ് ദിവസം - ഡെപ്ത് ഡ്രോയിംഗ് ആരംഭിക്കുക - അവസാന ദിവസം പോർട്രെയ്‌റ്റ് കൈമാറുക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सेल्फ-पोर्ट्रेट क्यालेन्डर: नमस्कार! कौशल निर्माणकर्ताहरू - हल्का रूपरेखा पोर्ट्रेट - पहिलो छायांकन तह - दोस्रो छायांकन तह र कला इतिहास - अन्तिम समायोजनहरू - अन्तिम लक्ष्य सेटिङ दिन - सत्य र मेलमिलाप दिन - हातमा / पोर्ट्रेटको लागि अन्तिम कक्षाको दिन - गहिरो रेखाचित्र सुरु गर्नुहोस् - पोर्ट्रेटमा हात पार्ने अन्तिम दिन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US" sz="900">
                <a:solidFill>
                  <a:schemeClr val="dk1"/>
                </a:solidFill>
                <a:latin typeface="Open Sans"/>
                <a:ea typeface="Open Sans"/>
                <a:cs typeface="Open Sans"/>
                <a:sym typeface="Open Sans"/>
              </a:rPr>
              <a:t>د ځان انځور کیلنڈر: سلام! د مهارت جوړونکي - په روښانه ډول د انځورګرۍ انځور - لومړی سیډینګ پرت - دوهم سیډینګ پرت او د هنر تاریخ - وروستی سمونونه - د هدف ټاکلو وروستۍ ورځ - د حقیقت او پخلاینې ورځ - د پورټریټ لپاره لاس په لاس / په ټولګي کې وروستۍ ورځ - د ژورې نقاشۍ پیل کول - د پورټریټ د لاس ته راوړلو وروستۍ ورځ</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Calendário de Autorretrato: Olá! Desenvolvedores de habilidades - Contorno leve do retrato - Primeira camada de sombreamento - Segunda camada de sombreamento e História da Arte - Ajustes finais - Último dia de definição de metas - Dia da Verdade e Reconciliação - Entrega / Último dia de aula para o retrato - Início do desenho em profundidade - Último dia para entrega do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ਸਵੈ-ਪੋਰਟਰੇਟ ਕੈਲੰਡਰ: ਹੈਲੋ! ਹੁਨਰ ਨਿਰਮਾਤਾ - ਹਲਕੀ ਰੂਪਰੇਖਾ ਪੋਰਟਰੇਟ - ਪਹਿਲੀ ਸ਼ੇਡਿੰਗ ਲੇਅਰ - ਦੂਜੀ ਸ਼ੇਡਿੰਗ ਲੇਅਰ ਅਤੇ ਕਲਾ ਇਤਿਹਾਸ - ਅੰਤਮ ਸਮਾਯੋਜਨ - ਆਖਰੀ ਟੀਚਾ ਨਿਰਧਾਰਤ ਕਰਨ ਵਾਲਾ ਦਿਨ - ਸੱਚ ਅਤੇ ਸੁਲ੍ਹਾ ਦਿਵਸ - ਪੋਰਟਰੇਟ ਲਈ ਹੈਂਡ ਇਨ / ਕਲਾਸ ਵਿੱਚ ਆਖਰੀ ਦਿਨ - ਡੂੰਘਾਈ ਨਾਲ ਡਰਾਇੰਗ ਸ਼ੁਰੂ ਕਰੋ - ਪੋਰਟਰੇਟ ਨੂੰ ਸੌਂਪਣ ਦਾ ਅੰਤਮ ਦਿਨ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Календарь автопортретов: Привет! Развивающие навыки — Легкий контур портрета — Первый слой теней — Второй слой теней и история искусства — Финальная корректировка — Последний день постановки целей — День истины и примирения — Сдача/Последний день занятий по портрету — Начало прорисовки глубины — Последний день сдачи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Календар аутопортрета: Здраво! Креатори вештина - Лагани обрис портрета - Први слој сенчења - Други слој сенчења и историја уметности - Коначна прилагођавања - Последњи дан постављања циљева - Дан истине и помирења - Предајте / Последњи дан у разреду за портрет - Започните цртање дубине - Последњи дан за предају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Jadwalka sawir-qaadista: Hello! Xirfad-dhisayaasha - Si khafiif ah u sharrax sawirka - Lakabka hadhka koowaad - lakabka hadhaynta labaad &amp; taariikhda farshaxanka - hagaajinta ugu dambaysa - Maalinta dejinta yoolka u dambaysa - Maalinta runta iyo dib u heshiisiinta - Soo gelinta / maalinta ugu dambaysa ee sawirka - Bilow sawirka qoto dheer - Maalinta ugu dambeysa ee gacanta sawirka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Calendario de autorretratos: ¡Hola! Desarrollo de habilidades: Delinear ligeramente el retrato - Primera capa de sombreado - Segunda capa de sombreado e Historia del Arte - Ajustes finales - Último día de definición de objetivos - Día de la Verdad y la Reconciliación - Entrega/Último día de clase para el retrato - Comenzar el dibujo de profundidad - Último día para entregar el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Kalénder potret diri: Halo! Pembina kaahlian - Enteng outline potret - Lapisan shading munggaran - Lapisan shading kadua &amp; Sajarah seni - pangaluyuan final - Poé netepkeun tujuan panungtungan - Poé Kaleresan jeung Rekonsiliasi - Pangiriman / Poé panungtungan di kelas pikeun potret - Mimitian gambar jero - Poé ahir pikeun leungeun dina potrét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Kalenda ya picha ya kibinafsi: Hujambo! Wajenzi wa ujuzi - Taswira nyepesi - Safu ya kwanza ya kivuli - Safu ya pili ya kivuli &amp; Historia ya Sanaa - Marekebisho ya mwisho - Siku ya mwisho ya kuweka malengo - Siku ya Ukweli na Maridhiano - Shirikiana / Siku ya mwisho ya darasa kwa picha - Anza kuchora kwa kina - Siku ya mwisho ya kukabidhi picha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Självporträttskalender: Hej! Färdighetsbyggare - Lätt konturer porträtt - Första skuggskiktet - Andra skuggskiktet &amp; Konsthistoria - Slutliga justeringar - Sista målsättningsdagen - Sannings- och försoningsdagen - Lämna in / Sista dagen i klassen för porträtt - Börja djupritningen - Sista dagen att lämna in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Self-portrait Calendar: Hello! Mga tagabuo ng kasanayan - Bahagyang outline portrait - Unang shading layer - Pangalawang shading layer at Art history - Mga huling pagsasaayos - Huling araw ng pagtatakda ng layunin - Araw ng Katotohanan at Pagkakasundo - Hand in / Huling in-class na araw para sa portrait - Simulan ang depth drawing - Huling araw sa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சுய உருவப்பட காலண்டர்: வணக்கம்! ஸ்கில் பில்டர்ஸ் - லேசாக அவுட்லைன் போர்ட்ரெய்ட் - முதல் ஷேடிங் லேயர் - இரண்டாவது ஷேடிங் லேயர் &amp; ஆர்ட் ஹிஸ்டரி - இறுதி சரிசெய்தல் - கடைசி இலக்கை நிர்ணயிக்கும் நாள் - உண்மை மற்றும் நல்லிணக்க நாள் - போர்ட்ரெய்ட் / கடைசி வகுப்பில் உள்ள நாள் - ஓவியம் வரையத் தொடங்கு - இறுதி நாள் போர்ட்ரெய்ட்</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ปฏิทินวาดภาพเหมือนตนเอง: สวัสดี! ฝึกทักษะ - ร่างภาพเหมือนอย่างเบามือ - เลเยอร์แรเงาชั้นแรก - เลเยอร์แรเงาชั้นที่สอง &amp; ประวัติศิลปะ - ปรับแต่งขั้นสุดท้าย - วันกำหนดเป้าหมายสุดท้าย - วันแห่งความจริงและการปรองดอง - ส่งงาน / วันสุดท้ายในชั้นเรียนสำหรับการวาดภาพเหมือน - เริ่มวาดภาพความลึก - วันสุดท้ายสำหรับการส่งภาพเหมือน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Otoportre Takvimi: Merhaba! Beceri geliştiriciler - Portrenin hafif ana hatlarını çizin - İlk gölgelendirme katmanı - İkinci gölgelendirme katmanı ve Sanat tarihi - Son ayarlamalar - Son hedef belirleme günü - Hakikat ve Uzlaşma Günü - Portre için teslim / Sınıftaki son gün - Derinlemesine çizime başlayın - Portreyi teslim etmek için son gün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Календар автопортретів: Привіт! Розвиток навичок - Легкий контур портрета - Перший шар затінення - Другий шар затінення та історія мистецтва - Остаточні коригування - Останній день встановлення цілей - День правди та примирення - Здача / Останній день у класі для портрета - Початок глибокого малювання - Останній день здачі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US" sz="900">
                <a:solidFill>
                  <a:schemeClr val="dk1"/>
                </a:solidFill>
                <a:latin typeface="Open Sans"/>
                <a:ea typeface="Open Sans"/>
                <a:cs typeface="Open Sans"/>
                <a:sym typeface="Open Sans"/>
              </a:rPr>
              <a:t>سیلف پورٹریٹ کیلنڈر: ہیلو! ہنر بنانے والے - ہلکے سے آؤٹ لائن پورٹریٹ - پہلی شیڈنگ پرت - دوسری شیڈنگ پرت اور آرٹ کی تاریخ - حتمی ایڈجسٹمنٹس - آخری مقصد طے کرنے کا دن - سچائی اور مصالحت کا دن - پورٹریٹ کے لئے ہینڈ ان / کلاس میں آخری دن - گہرائی سے ڈرائنگ شروع کریں - پورٹریٹ دینے کا آخری دن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Lịch tự họa: Xin chào! Những người xây dựng kỹ năng - Phác thảo nhẹ chân dung - Lớp tô bóng đầu tiên - Lớp tô bóng thứ hai &amp; Lịch sử nghệ thuật - Điều chỉnh cuối cùng - Ngày đặt mục tiêu cuối cùng - Ngày Sự thật và Hòa giải - Nộp/Ngày cuối cùng trong lớp học để vẽ chân dung - Bắt đầu vẽ chiều sâu - Ngày cuối cùng để nộp chân dung</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7649863d48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37649863d4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skill building - light outline - first layer - second layer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ndërtimi i aftësive - skica e lehtë - shtresa e parë - shtresa e dytë - rregullimi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የክህሎት ግንባታ - የብርሃን ንድፍ - የመጀመሪያው ንብርብር - ሁለተኛ ንብርብር - ማስተካከያ</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US" sz="900">
                <a:solidFill>
                  <a:schemeClr val="dk1"/>
                </a:solidFill>
                <a:latin typeface="Open Sans"/>
                <a:ea typeface="Open Sans"/>
                <a:cs typeface="Open Sans"/>
                <a:sym typeface="Open Sans"/>
              </a:rPr>
              <a:t>بناء المهارات - مخطط الضوء - الطبقة الأولى - الطبقة الثانية - التعديل</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հմտությունների ձևավորում - լույսի ուրվագիծ - առաջին շերտ - երկրորդ շերտ - ճշգրտում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desenvolupament d'habilitats - contorn lleuger - primera capa - segona capa - ajust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技能培养 - 浅轮廓 - 第一层 - 第二层 - 调整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vaardigheidsopbouw - lichte schets - eerste laag - tweede laag - aanpassing</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US" sz="900">
                <a:solidFill>
                  <a:schemeClr val="dk1"/>
                </a:solidFill>
                <a:latin typeface="Open Sans"/>
                <a:ea typeface="Open Sans"/>
                <a:cs typeface="Open Sans"/>
                <a:sym typeface="Open Sans"/>
              </a:rPr>
              <a:t>ساخت مهارت - طرح کلی نور - لایه اول - لایه دوم - تنظیم</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développement des compétences - contour lumineux - première couche - deuxième couche - ajustement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Kompetenzaufbau – Lichtumriss – erste Schicht – zweite Schicht – Anpassung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કૌશલ્ય નિર્માણ - પ્રકાશ રૂપરેખા - પ્રથમ સ્તર - બીજું સ્તર - ગોઠવણ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कौशल निर्माण - प्रकाश रूपरेखा - पहली परत - दूसरी परत - समायोजन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sviluppo delle competenze - contorno leggero - primo strato - secondo strato - regolazione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スキル構築 - 軽いアウトライン - 最初のレイヤー - 2 番目のレイヤー - 調整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스킬 구축 - 가벼운 윤곽선 - 첫 번째 레이어 - 두 번째 레이어 - 조정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avakirina jêhatîbûnê - nexşeya ronahiyê - qata yekem - qata duyemîn - verastkirin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pembinaan kemahiran - garis besar cahaya - lapisan pertama - lapisan kedua - pelarasan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നൈപുണ്യ നിർമ്മാണം - ലൈറ്റ് ഔട്ട്‌ലൈൻ - ആദ്യ പാളി - രണ്ടാമത്തെ പാളി - ക്രമീകരണം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कौशल निर्माण - प्रकाश रूपरेखा - पहिलो तह - दोस्रो तह - समायोजन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US" sz="900">
                <a:solidFill>
                  <a:schemeClr val="dk1"/>
                </a:solidFill>
                <a:latin typeface="Open Sans"/>
                <a:ea typeface="Open Sans"/>
                <a:cs typeface="Open Sans"/>
                <a:sym typeface="Open Sans"/>
              </a:rPr>
              <a:t>د مهارت جوړول - د رڼا خاکه - لومړی پرت - دوهم پرت - سمون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desenvolvimento de habilidades - contorno claro - primeira camada - segunda camada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ਹੁਨਰ ਨਿਰਮਾਣ - ਰੋਸ਼ਨੀ ਦੀ ਰੂਪਰੇਖਾ - ਪਹਿਲੀ ਪਰਤ - ਦੂਜੀ ਪਰਤ - ਵਿਵਸਥਾ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развитие навыков - легкий контур - первый слой - второй слой - корректировка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изградња вештина - светлосни обрис - први слој - други слој - подешавање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dhisidda xirfad - dulmar iftiin - lakabka koowaad - lakabka labaad - hagaajinta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desarrollo de habilidades - contorno ligero - primera capa - segunda capa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wangunan skill - outline lampu - lapisan kahiji - lapisan kadua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jengo la ujuzi - muhtasari wa mwanga - safu ya kwanza - safu ya pili -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färdighetsbyggande - ljuskontur - första lagret - andra lagret - justering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pagbuo ng kasanayan - light outline - unang layer - pangalawang layer - pagsasaayos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திறன் கட்டிடம் - ஒளி அவுட்லைன் - முதல் அடுக்கு - இரண்டாவது அடுக்கு - சரிசெய்தல்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การสร้างทักษะ - โครงร่างแสง - ชั้นแรก - ชั้นที่สอง - การปรับแต่ง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beceri geliştirme - hafif ana hat - ilk katman - ikinci katman - ayarlama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формування навичок - легкий контур - перший шар - другий шар - коригування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US" sz="900">
                <a:solidFill>
                  <a:schemeClr val="dk1"/>
                </a:solidFill>
                <a:latin typeface="Open Sans"/>
                <a:ea typeface="Open Sans"/>
                <a:cs typeface="Open Sans"/>
                <a:sym typeface="Open Sans"/>
              </a:rPr>
              <a:t>مہارت کی تعمیر - روشنی کا خاکہ - پہلی پرت - دوسری پرت - ایڈجسٹمنٹ</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xây dựng kỹ năng - phác thảo nhẹ - lớp đầu tiên - lớp thứ hai - điều chỉnh</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5aa945a132_0_50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5aa945a132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Evaluation for the portrait project: Proportion and detail: Shapes, sizes, and contour. Shading technique: Deep black colours, smooth, blending. Composition: Complete, full, finished, and balanced.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Vlerësimi për projektin e portretit: Proporcioni dhe detajet: Format, madhësitë dhe konturet. Teknika e hijezimit: Ngjyra të zeza të thella, të lëmuara, të përziera. Përbërja: E plotë, e plotë, e përfunduar dhe e balancuar.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የቁም ፕሮጀክቱ ግምገማ፡- መጠንና ዝርዝር፡ ቅርጾች፣ መጠኖች እና ኮንቱር። የጥላ ቴክኒክ: ጥልቅ ጥቁር ቀለሞች, ለስላሳ, ቅልቅል. ቅንብር፡ ሙሉ፣ ሙሉ፣ የተጠናቀቀ እና ሚዛናዊ።</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تقييم مشروع البورتريه: النسب والتفاصيل: الأشكال والأحجام والخطوط الخارجية. تقنية التظليل: ألوان سوداء داكنة، ناعمة، متداخلة. التكوين: كامل، مكتمل، متقن، ومتوازن.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Գնահատում դիմանկարային նախագծի համար. Համամասնություն և դետալ. Ձևեր, չափեր և եզրագիծ: Ստվերավորման տեխնիկա. Խորը սև գույներ, հարթ, միաձուլվող: Կազմը՝ ամբողջական, ամբողջական, ավարտված և հավասարակշռված: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Avaluació del projecte de retrat: Proporció i detall: Formes, mides i contorn. Tècnica d'ombrejat: colors negres profunds, suaus, barrejats. Composició: Complet, ple, acabat i equilibrat.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肖像画项目评估：比例与细节：形状、大小和轮廓。阴影技法：深黑色，平滑，融合。构图：完整、饱满、精致、平衡。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Evaluatie van het portretproject: Proportie en detail: vormen, maten en contouren. Schaduwtechniek: diepzwarte kleuren, vloeiend, blendend. Compositie: compleet, vol, afgewerkt en evenwichtig.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ارزیابی پروژه پرتره: تناسب و جزئیات: شکل ها، اندازه ها و کانتور. تکنیک سایه‌زنی: رنگ‌های سیاه عمیق، صاف، ترکیبی. ترکیب: کامل، کامل، تمام شده و متعادل.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Évaluation du projet de portrait : Proportions et détails : formes, tailles et contours. Technique d’ombrage : couleurs noires profondes, lisses, fondues. Composition : complète, pleine, finie et équilibrée.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Bewertung für das Porträtprojekt: Proportionen und Details: Formen, Größen und Konturen. Schattierungstechnik: Tiefschwarze Farben, glatt, verschmelzend. Komposition: Vollständig, umfassend, fertig und ausgewogen.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પોટ્રેટ પ્રોજેક્ટ માટે મૂલ્યાંકન: પ્રમાણ અને વિગત: આકારો, કદ અને સમોચ્ચ. શેડિંગ તકનીક: ઠંડા કાળા રંગો, સરળ, સંમિશ્રણ. રચના: સંપૂર્ણ, પૂર્ણ, સમાપ્ત અને સંતુલિત.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चित्र परियोजना के लिए मूल्यांकन: अनुपात और विवरण: आकृतियाँ, माप और रूपरेखा। छायांकन तकनीक: गहरे काले रंग, चिकने, मिश्रित। रचना: पूर्ण, परिपूर्ण, पूर्ण और संतुलित।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Valutazione per il progetto del ritratto: Proporzioni e dettagli: Forme, dimensioni e contorno. Tecnica di ombreggiatura: Colori neri intensi, uniformi, sfumati. Composizione: Completa, piena, rifinita ed equilibrata.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肖像画プロジェクトの評価：プロポーションとディテール：形、サイズ、輪郭。陰影技法：深みのある黒、滑らかで溶け合う色。構図：完成度が高く、豊かで、完成度が高く、バランスが取れている。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초상화 프로젝트 평가: 비율 및 세부 묘사: 모양, 크기, 윤곽. 음영 기법: 진한 검은색, 매끄럽고 혼합. 구성: 완벽하고, 풍성하고, 완성되었으며, 균형 잡혀 있음.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Nirxandina ji bo projeya portreyê: Rêje û hûrgulî: Şêwe, mezinahî, û rêgez. Teknîka şidandinê: Rengên reş ên kûr, nerm, tevlihev. Pêkhatin: Temam, tije, qedandî û hevseng.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Penilaian untuk projek potret: Perkadaran dan perincian: Bentuk, saiz dan kontur. Teknik teduhan: Warna hitam pekat, licin, sebati. Komposisi: Lengkap, penuh, siap dan seimbang.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പോർട്രെയിറ്റ് പ്രോജക്റ്റിനായുള്ള മൂല്യനിർണ്ണയം: അനുപാതവും വിശദാംശങ്ങളും: ആകൃതികൾ, വലുപ്പങ്ങൾ, കോണ്ടൂർ. ഷേഡിംഗ് ടെക്നിക്: കടും കറുപ്പ് നിറങ്ങൾ, മിനുസമാർന്ന, മിശ്രണം. രചന: പൂർണ്ണവും പൂർണ്ണവും പൂർത്തിയായതും സമതുലിതമായതും.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पोर्ट्रेट परियोजनाको लागि मूल्याङ्कन: अनुपात र विवरण: आकार, आकार, र समोच्च। छायांकन प्रविधि: गहिरो कालो रंग, चिल्लो, मिश्रण। रचना: पूर्ण, पूर्ण, समाप्त, र सन्तुलित।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د پورټریټ پروژې ارزونه: تناسب او توضیحات: شکلونه، اندازې، او کنټور. د سیوري کولو تخنیک: ژور تور رنګونه، نرم، مخلوط. ترکیب: بشپړ، بشپړ، بشپړ او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Avaliação para o projeto de retrato: Proporção e detalhes: Formas, tamanhos e contornos. Técnica de sombreamento: Cores pretas profundas, suaves e mescladas. Composição: Completa, plena, acabada e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ਪੋਰਟਰੇਟ ਪ੍ਰੋਜੈਕਟ ਲਈ ਮੁਲਾਂਕਣ: ਅਨੁਪਾਤ ਅਤੇ ਵੇਰਵੇ: ਆਕਾਰ, ਆਕਾਰ ਅਤੇ ਸਮਰੂਪ। ਸ਼ੇਡਿੰਗ ਤਕਨੀਕ: ਡੂੰਘੇ ਕਾਲੇ ਰੰਗ, ਨਿਰਵਿਘਨ, ਮਿਸ਼ਰਣ। ਰਚਨਾ: ਸੰਪੂਰਨ, ਸੰਪੂਰਨ, ਮੁਕੰਮਲ ਅਤੇ ਸੰਤੁਲਿਤ।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Оценка портретного проекта: Пропорции и детализация: формы, размеры и контуры. Техника штриховки: насыщенные чёрные цвета, плавные переходы. Композиция: целостная, полная, завершённая и сбалансированная.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Евалуација за пројекат портрета: Пропорције и детаљи: Облици, величине и контуре. Техника сенчења: Дубоке црне боје, глатке, мешање. Композиција: Комплетна, пуна, готова и избалансирана.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Qiimaynta mashruuca sawirka: Saamiga iyo faahfaahinta: Qaababka, cabbirrada, iyo kontoorka. Farsamada hadhka: Midab madow oo qoto dheer, siman, isku dhafan. Halabuurka: Dhammaystir, buuxa, dhammaystiran, oo dheellitiran.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Evaluación del proyecto de retrato: Proporción y detalle: Formas, tamaños y contornos. Técnica de sombreado: Negro intenso, suave y difuminado. Composición: Completa, plena, acabada y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Evaluasi pikeun proyék potret: Proporsi sareng detil: Bentuk, ukuran, sareng kontur. Téhnik shading: kelir hideung jero, lemes, blending. Komposisi: Lengkep, lengkep, réngsé, sareng saimbang.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Tathmini ya mradi wa picha: Uwiano na undani: Maumbo, ukubwa, na contour. Mbinu ya kivuli: Rangi nyeusi za kina, laini, zinazochanganya. Muundo: Kamili, kamili, imekamilika, na yenye usawa.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Utvärdering för porträttprojektet: Proportion och detalj: Former, storlekar och konturer. Skuggningsteknik: Djupsorta färger, slät, blandad. Komposition: Komplett, full, färdig och balanserad.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Pagsusuri para sa portrait na proyekto: Proporsyon at detalye: Mga hugis, sukat, at tabas. Pamamaraan ng pagtatabing: Malalim na itim na kulay, makinis, pinaghalong. Komposisyon: Kumpleto, buo, tapos, at balanse.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உருவப்படத் திட்டத்திற்கான மதிப்பீடு: விகிதம் மற்றும் விவரம்: வடிவங்கள், அளவுகள் மற்றும் விளிம்பு. நிழல் நுட்பம்: அடர் கருப்பு நிறங்கள், மென்மையான, கலவை. கலவை: முழுமையான, முழுமையான, முடிக்கப்பட்ட மற்றும் சமச்சீர்.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การประเมินผลสำหรับโครงการภาพเหมือน: สัดส่วนและรายละเอียด: รูปทรง ขนาด และเส้นขอบ เทคนิคการแรเงา: สีดำเข้ม เรียบเนียน กลมกลืน องค์ประกอบ: สมบูรณ์ เต็มอิ่ม เสร็จสมบูรณ์ และสมดุล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Portre projesi için değerlendirme: Oran ve detay: Şekiller, boyutlar ve kontur. Gölgeleme tekniği: Koyu siyah renkler, pürüzsüz, harmanlama. Kompozisyon: Tamamlanmış, tam, tamamlanmış ve dengeli.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Оцінка проекту портрета: Пропорції та деталізація: форми, розміри та контур. Техніка затінення: глибокі чорні кольори, згладжування, змішування. Склад: Повний, повний, завершений і збалансований.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پورٹریٹ پروجیکٹ کے لیے تشخیص: تناسب اور تفصیل: شکلیں، سائز، اور سموچ۔ شیڈنگ کی تکنیک: گہرے سیاہ رنگ، ہموار، ملاوٹ۔ ساخت: مکمل، مکمل، ختم، اور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Đánh giá cho dự án chân dung: Tỷ lệ và chi tiết: Hình dạng, kích thước và đường nét. Kỹ thuật đổ bóng: Màu đen đậm, mượt mà, hòa quyện. Bố cục: Hoàn chỉnh, đầy đặn, hoàn thiện và cân đối.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dcb42ad7ad_0_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dcb42ad7ad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 can't take photos or answer questions after I call cleanup.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Nuk mund të bëj foto ose t'u përgjigjem pyetjeve pasi telefonoj pastrimin.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ማጽዳት ከጠራሁ በኋላ ፎቶዎችን ማንሳት ወይም ጥያቄዎችን መመለስ አልችልም።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لا أستطيع التقاط الصور أو الإجابة على الأسئلة بعد أن اتصل بالتنظيف.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Մաքրում կանչելուց հետո ես չեմ կարող լուսանկարել կամ պատասխանել հարցերին: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No puc fer fotos ni respondre preguntes després de trucar a neteja.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打扫完之后我不能拍照或回答问题。</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Ik kan geen foto's maken of vragen beantwoorden nadat ik de schoonmaak heb aangevraagd.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بعد از تماس با پاکسازی نمی‌توانم عکس بگیرم یا به سؤالات پاسخ دهم.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Je ne peux pas prendre de photos ni répondre aux questions après avoir appelé le nettoyage.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Nachdem ich die Aufräumarbeiten angerufen habe, kann ich keine Fotos machen oder Fragen beantworten.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ક્લિનઅપને કૉલ કર્યા પછી હું ફોટા લઈ શકતો નથી અથવા પ્રશ્નોના જવાબ આપી શકતો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मैं सफाई के लिए कॉल करने के बाद फोटो नहीं ले सकता या प्रश्नों का उत्तर नहीं दे सकता।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Dopo aver chiamato il servizio di pulizia, non posso scattare foto o rispondere alle domande.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清掃を依頼した後は、写真を撮ったり質問に答えたりすることはできません。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청소를 요청한 후에는 사진을 찍을 수 없고 질문에 답할 수도 없습니다.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Piştî ku ez gazî paqijiyê dikim ez nikarim wêneyan bigirim an jî bersiva pirsan bidim.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Saya tidak boleh mengambil gambar atau menjawab soalan selepas saya menghubungi pembersihan.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ക്ലീനപ്പിനെ വിളിച്ചതിന് ശേഷം എനിക്ക് ഫോട്ടോകൾ എടുക്കാനോ ചോദ്യങ്ങൾക്ക് ഉത്തരം നൽകാനോ കഴിയില്ല.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मैले क्लिनअपलाई कल गरेपछि म फोटो लिन वा प्रश्नहरूको जवाफ दिन सक्दिन।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زه نشم کولی عکسونه واخلم یا پوښتنو ته ځواب ووایم وروسته له دې چې زه کلین اپ ته زنګ ووهم.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Não posso tirar fotos nem responder perguntas depois de ligar para a limpeza.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ਕਲੀਨਅੱਪ ਕਾਲ ਕਰਨ ਤੋਂ ਬਾਅਦ ਮੈਂ ਫੋਟੋਆਂ ਨਹੀਂ ਲੈ ਸਕਦਾ ਜਾਂ ਸਵਾਲਾਂ ਦੇ ਜਵਾਬ ਨਹੀਂ ਦੇ ਸਕਦਾ/ਸਕਦੀ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Я не могу делать фотографии или отвечать на вопросы после того, как вызову службу уборки.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Не могу да фотографишем или одговарам на питања након што позовем чишћење.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Ma qaadi karo sawiro ama kama jawaabi karo su'aalaha ka dib marka aan waco nadiifinta.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No puedo tomar fotografías ni responder preguntas después de llamar a limpieza.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Abdi teu tiasa nyandak poto atanapi ngajawab patarosan saatos nelepon beberesih.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Siwezi kupiga picha au kujibu maswali baada ya kuita usafishaji.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Jag kan inte ta bilder eller svara på frågor efter att jag ringt städning.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Hindi ako maaaring kumuha ng litrato o sumagot ng mga tanong pagkatapos kong tumawag sa paglilinis.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நான் க்ளீனப்பை அழைத்த பிறகு புகைப்படம் எடுக்கவோ அல்லது கேள்விகளுக்கு பதிலளிக்கவோ முடியாது.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ฉันไม่สามารถถ่ายรูปหรือตอบคำถามได้หลังจากที่โทรเรียกเจ้าหน้าที่ทำความสะอาด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Temizlik çağırdıktan sonra fotoğraf çekemiyorum veya soruları cevaplayamıyorum.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Я не можу фотографувати чи відповідати на запитання після того, як зателефонував до прибирання.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میں کلین اپ کو کال کرنے کے بعد تصاویر نہیں لے سکتا اور نہ ہی سوالات کا جواب دے سکتا ہوں۔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Tôi không thể chụp ảnh hoặc trả lời câu hỏi sau khi gọi dọn dẹp.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15ff604411_0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115ff604411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5aa945a132_0_6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25aa945a132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Don’t focus on making a perfect portrait.  That is not possible. Instead, make your portrait a little better each 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It is impossible to make a perfect portrait. Make it a little better each 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Mos u fokusoni në krijimin e një portreti të përsosur.  Kjo nuk është e mundur. Në vend të kësaj, bëni portretin tuaj pak më të mirë çdo ditë.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ፍጹም የሆነ የቁም ሥዕል በመሥራት ላይ አታተኩር።  ያ አይቻልም። በምትኩ፣ የእርስዎን የቁም ምስል በየቀኑ ትንሽ የተሻለ ያድርጉት።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لا تُركّز على رسم بورتريه مثالي، فهذا مستحيل. بل حسّن صورتك يومًا بعد يوم.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Մի կենտրոնացեք կատարյալ դիմանկար ստեղծելու վրա։  Դա հնարավոր չէ։ Փոխարենը, օրեցօր մի փոքր ավելի լավացրեք ձեր դիմանկարը: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No us centreu a fer un retrat perfecte.  Això no és possible. En canvi, millora cada dia el teu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不要专注于拍出完美的肖像照。那是不可能的。相反，每天让你的肖像照变得更好一点。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Focus je niet op het maken van een perfect portret. Dat is onmogelijk. Verbeter je portret in plaats daarvan elke dag een beetje.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روی ایجاد یک پرتره عالی تمرکز نکنید.  که امکان پذیر نیست. در عوض، هر روز پرتره خود را کمی بهتر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Ne vous concentrez pas sur la réalisation d'un portrait parfait. C'est impossible. Améliorez-le plutôt un peu plus chaque jour.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Konzentrieren Sie sich nicht darauf, ein perfektes Porträt zu machen. Das ist nicht möglich. Machen Sie Ihr Porträt stattdessen jeden Tag ein bisschen besser.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સંપૂર્ણ પોટ્રેટ બનાવવા પર ધ્યાન કેન્દ્રિત કરશો નહીં.  એ શક્ય નથી. તેના બદલે, તમારા પોટ્રેટને દરરોજ થોડું સારું બનાવો.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एक परफेक्ट पोर्ट्रेट बनाने पर ध्यान केंद्रित न करें। यह संभव नहीं है। इसके बजाय, हर दिन अपने पोर्ट्रेट को थोड़ा बेहतर बनाएँ।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Non concentrarti sul realizzare un ritratto perfetto. Non è possibile. Piuttosto, migliora il tuo ritratto ogni giorno.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完璧な肖像画を描こうと焦ってはいけません。それは不可能です。その代わりに、毎日少しずつ肖像画を良くしていきましょう。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완벽한 인물 사진을 찍는 데 집중하지 마세요. 불가능한 일이죠. 대신, 매일 조금씩 더 나은 인물 사진을 만들어 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Li ser çêkirina portreyek bêkêmasî nesekinin.  Ev ne mimkûn e. Di şûna wê de, portreya xwe her roj hinekî çêtir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Jangan fokus untuk membuat potret yang sempurna.  Itu tidak mungkin. Sebaliknya, jadikan potret anda lebih baik sedikit setiap hari.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ഒരു മികച്ച പോർട്രെയ്റ്റ് നിർമ്മിക്കുന്നതിൽ ശ്രദ്ധ കേന്ദ്രീകരിക്കരുത്.  അത് സാധ്യമല്ല. പകരം, നിങ്ങളുടെ ഛായാചിത്രം ഓരോ ദിവസവും കുറച്ചുകൂടി മികച്ചതാക്കുക.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उत्तम पोर्ट्रेट बनाउनमा ध्यान नदिनुहोस्।  त्यो सम्भव छैन। बरु, प्रत्येक दिन आफ्नो पोर्ट्रेट अलि राम्रो बनाउनुहोस्।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د بشپړ انځور په جوړولو تمرکز مه کوئ.  دا ممکنه نه ده. پرځای یې، هره ورځ خپل انځور یو څه ښه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Não se concentre em fazer um retrato perfeito. Isso não é possível. Em vez disso, melhore seu retrato um pouco a cada dia.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ਇੱਕ ਸੰਪੂਰਣ ਪੋਰਟਰੇਟ ਬਣਾਉਣ 'ਤੇ ਧਿਆਨ ਨਾ ਦਿਓ।  ਇਹ ਸੰਭਵ ਨਹੀਂ ਹੈ। ਇਸ ਦੀ ਬਜਾਏ, ਹਰ ਰੋਜ਼ ਆਪਣੇ ਪੋਰਟਰੇਟ ਨੂੰ ਥੋੜ੍ਹਾ ਬਿਹਤਰ ਬਣਾਓ।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Не зацикливайтесь на создании идеального портрета. Это невозможно. Вместо этого делайте свой портрет немного лучше каждый день.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Немојте се фокусирати на прављење савршеног портрета.  То није могуће. Уместо тога, сваки дан учините свој портрет мало бољим.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Ha diiradda saarin samaynta sawir qumman.  Taasi macquul maaha. Taa beddelkeeda, sawirkaaga ka dhig mid ka sii wanaagsan maalin kasta.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No te centres en hacer un retrato perfecto. Eso no es posible. En cambio, mejora tu retrato un poco cada día.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Ulah difokuskeun nyieun potret sampurna.  Éta henteu mungkin. Gantina, nyieun potret anjeun saeutik hadé unggal poé.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Usizingatie kutengeneza picha kamili.  Hilo haliwezekani. Badala yake, fanya picha yako iwe bora zaidi kila siku.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Fokusera inte på att göra ett perfekt porträtt.  Det är inte möjligt. Gör istället ditt porträtt lite bättre varje 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Huwag tumuon sa paggawa ng perpektong larawan.  Hindi pwede yun. Sa halip, pagandahin nang kaunti ang iyong larawan bawat araw.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சரியான உருவப்படத்தை உருவாக்குவதில் கவனம் செலுத்த வேண்டாம்.  அது சாத்தியமில்லை. அதற்கு பதிலாக, ஒவ்வொரு நாளும் உங்கள் உருவப்படத்தை கொஞ்சம் சிறப்பாக மாற்றவும்.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อย่ามุ่งเน้นไปที่การถ่ายภาพบุคคลให้สมบูรณ์แบบ เพราะเป็นไปไม่ได้ จงทำให้ภาพบุคคลของคุณดีขึ้นทีละเล็กทีละน้อยในแต่ละวัน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Kusursuz bir portre çizmeye odaklanmayın. Bu mümkün değil. Bunun yerine, portrenizi her gün biraz daha güzelleştirin.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Не зосереджуйтеся на створенні ідеального портрета.  Це неможливо. Натомість робіть свій портрет щодня трохи кращим.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کامل پورٹریٹ بنانے پر توجہ نہ دیں۔  ایسا ممکن نہیں ہے۔ اس کے بجائے، ہر روز اپنے پورٹریٹ کو تھوڑا بہتر بنائیں۔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Đừng tập trung vào việc tạo ra một bức chân dung hoàn hảo. Điều đó là không thể. Thay vào đó, hãy làm cho bức chân dung của bạn đẹp hơn mỗi ngày.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0e81aa53fd_0_9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0e81aa53fd_0_9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5aa945a132_0_7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5aa945a132_0_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Stop drawing NOW and get out your art history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Ndaloni së vizatuari TANI dhe merrni broshurën tuaj të historisë së artit.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አሁን መሳል ያቁሙ እና የእርስዎን የጥበብ ታሪክ ቡክሌት ያውጡ።</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توقف عن الرسم الآن وأخرج كتيب تاريخ الفن الخاص بك.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Դադարեցրեք նկարել ՀԻՄԱ և ստացեք ձեր արվեստի պատմության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Deixa de dibuixar ARA i treu el teu llibret d'història de l'art.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现在停止绘画并拿出你的艺术史小册子。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Stop NU met tekenen en pak je kunstgeschiedenisboekje erbij.</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همین حالا طراحی را متوقف کنید و جزوه تاریخ هنر خود را دریافت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Arrêtez de dessiner MAINTENANT et sortez votre livret d’histoire de l’art.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Hören Sie JETZT mit dem Zeichnen auf und holen Sie Ihr Kunstgeschichtsheft heraus.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હમણાં દોરવાનું બંધ કરો અને તમારી કલા ઇતિહાસ પુસ્તિકા મેળવો.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अब चित्र बनाना बंद करो और अपनी कला इतिहास पुस्तिका निकालो।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Smetti di disegnare ORA e prendi il tuo opuscolo di storia dell'arte.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今すぐ絵を描くのをやめて、美術史の小冊子を取り出してください。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지금 당장 그림 그리는 것을 멈추고 미술사 책자를 꺼내보세요.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NIHA xêzkirina rawestînin û pirtûka dîroka hunera xwe derxin.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Berhenti melukis SEKARANG dan keluarkan buku kecil sejarah seni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ഇപ്പോൾ വരയ്ക്കുന്നത് നിർത്തി നിങ്ങളുടെ ആർട്ട് ഹിസ്റ്ററി ബുക്ക്ലെറ്റ് പുറത്തെടുക്കുക.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अब रेखाचित्र बन्द गर्नुहोस् र आफ्नो कला इतिहास पुस्तिका प्राप्त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همدا اوس رسم کول بند کړئ او خپل د هنر تاریخ کتابچه ترلاسه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Pare de desenhar AGORA e pegue seu livreto de história da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ਹੁਣੇ ਡਰਾਇੰਗ ਬੰਦ ਕਰੋ ਅਤੇ ਆਪਣੀ ਕਲਾ ਇਤਿਹਾਸ ਦੀ ਕਿਤਾਬਚਾ ਪ੍ਰਾਪਤ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Перестаньте рисовать СЕЙЧАС и достаньте свою брошюру по истории искусств.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Престаните да цртате САДА и узмите своју књижицу историје уметности.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Jooji sawirka hadda oo soo bax buug-yarahaaga taariikhda fanka.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Deja de dibujar AHORA y saca tu folleto de historia del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Eureun ngagambar AYEUNA sareng kaluar buklet sajarah seni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Acha kuchora SASA na upate kijitabu chako cha historia ya sanaa.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Sluta rita NU och ta fram ditt konsthistoriska häfte.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Itigil ang pagguhit NGAYON at kunin ang iyong art history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இப்போது வரைவதை நிறுத்திவிட்டு, உங்கள் கலை வரலாற்றுப் புத்தகத்தைப் பெறுங்கள்.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หยุดวาดรูปตอนนี้แล้วหยิบสมุดประวัติศาสตร์ศิลปะของคุณออกมา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Hemen çizmeyi bırakın ve sanat tarihi kitapçığınızı çıkarın.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Припиніть малювати ЗАРАЗ і дістаньте свій буклет з історії мистецтва.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ابھی ڈرائنگ بند کریں اور اپنی آرٹ کی تاریخ کا کتابچہ نکالیں۔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Hãy ngừng vẽ NGAY và lấy cuốn sách lịch sử nghệ thuật 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bddeb3947f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bddeb3947f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These students have already completed their art history assignment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Këta studentë kanë përfunduar tashmë detyrën e tyre të historisë së artit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እነዚህ ተማሪዎች የጥበብ ታሪክ ስራቸውን ጨርሰዋል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لقد أكمل هؤلاء الطلاب بالفعل واجباتهم الدراسية في تاريخ الفن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Այս ուսանողներն արդեն ավարտել են իրենց արվեստի պատմության առաջադրանքը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Aquests estudiants ja han acabat la seva tasca d'història de l'art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这些学生已经完成了他们的艺术史作业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Deze studenten hebben hun kunstgeschiedenisopdracht al afgerond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این دانش آموزان قبلاً تکالیف تاریخ هنر خود را تکمیل کرده اند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Ces étudiants ont déjà terminé leur devoir d'histoire de l'art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Diese Studierenden haben ihre kunsthistorische Hausarbeit bereits abgeschlossen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આ વિદ્યાર્થીઓએ તેમની કલા ઇતિહાસની સોંપણી પૂર્ણ કરી લીધી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इन छात्रों ने अपना कला इतिहास का असाइनमेंट पहले ही पूरा कर लिया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Questi studenti hanno già completato il loro compito di storia dell'arte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これらの生徒はすでに美術史の課題を完了している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이 학생들은 이미 미술사 과제를 완료했습니다.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Van xwendekaran berê peywira xwe ya dîroka hunerê qedandine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Pelajar-pelajar ini telah pun menyiapkan tugasan sejarah seni mereka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ഈ വിദ്യാർത്ഥികൾ അവരുടെ ആർട്ട് ഹിസ്റ്ററി അസൈൻമെൻ്റ് ഇതിനകം പൂർത്തിയാക്കി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यी विद्यार्थीहरूले पहिले नै आफ्नो कला इतिहास असाइनमेन्ट पूरा गरिसकेका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دغو زده کوونکو لا دمخه د خپل هنر تاریخي دنده بشپړه کړې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Esses alunos já concluíram sua tarefa de história da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ਇਹ ਵਿਦਿਆਰਥੀ ਪਹਿਲਾਂ ਹੀ ਆਪਣੀ ਕਲਾ ਇਤਿਹਾਸ ਅਸਾਈਨਮੈਂਟ ਨੂੰ ਪੂਰਾ ਕਰ ਚੁੱਕੇ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Эти студенты уже выполнили задание по истории искусств.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Ови ученици су већ завршили задатак из историје уметности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Ardaydani waxay hore u dhameeyeen hawshii taariikheed ee farshaxanka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Estos estudiantes ya han completado su tarea de historia del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Siswa ieu parantos réngsé ngerjakeun tugas sajarah seni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Wanafunzi hawa tayari wamemaliza kazi yao ya historia ya sanaa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Dessa elever har redan genomfört sin konsthistoriska uppgift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Natapos na ng mga mag-aaral na ito ang kanilang art history assignment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இந்த மாணவர்கள் கலை வரலாற்றுப் பணியை ஏற்கனவே முடித்துள்ளனர்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นักเรียนเหล่านี้ได้ทำการบ้านประวัติศาสตร์ศิลปะเสร็จเรียบร้อยแล้ว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Bu öğrenciler sanat tarihi ödevlerini çoktan tamamladılar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Ці учні вже виконали завдання з історії мистецтва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یہ طلباء پہلے ہی اپنی آرٹ ہسٹری اسائنمنٹ مکمل کر چکے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Những học sinh này đã hoàn thành bài tập lịch sử nghệ thuật của họ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6405b6cd9a_0_12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6405b6cd9a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552d625c07_0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552d625c07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Today’s assignment is on the first page inside the booklet. Using translators is fine. So is doing the digital version of the assignment. For each part tell me WHAT you see, and WHERE you see 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Today’s assignment is on the first page inside the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Detyra e sotme është në faqen e parë brenda broshurës. Përdorimi i përkthyesve është mirë. Kështu është duke bërë versionin dixhital të detyrës. Për secilën pjesë më tregoni ÇFARË shikoni dhe KU e shihni.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የዛሬው ስራ በቡክሌቱ ውስጥ ባለው የመጀመሪያ ገጽ ላይ ነው። ተርጓሚዎችን መጠቀም ጥሩ ነው። የምደባውን ዲጂታል ሥሪትም እንዲሁ ማድረግ ነው። ለእያንዳንዱ ክፍል ምን እንደሚያዩ እና የት እንደሚያዩ ይንገሩኝ።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واجب اليوم موجود في الصفحة الأولى من الكتيب. استخدام المترجمين مقبول، وكذلك النسخة الرقمية. لكل جزء، أخبرني بما تراه، وأين تراه.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Այսօրվա առաջադրանքը գրքույկի առաջին էջում է: Թարգմանիչների օգտագործումը լավ է: Այդպես է կատարում առաջադրանքի թվային տարբերակը: Յուրաքանչյուր մասի համար ասա ինձ, թե ԻՆՉ ես տեսնում և ՈՐՏԵՂ ես տեսնում: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La tasca d'avui es troba a la primera pàgina dins del llibret. Utilitzar traductors està bé. També ho està fent la versió digital de la tasca. Per a cada part, digueu-me QUÈ veus i ON ho veus.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今天的作业在小册子的第一页。使用翻译器是可以的。做电子版作业也一样。请告诉我你在每个部分看到了什么，以及在哪里看到的。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 opdracht van vandaag staat op de eerste pagina van het boekje. Het gebruik van vertalers is prima. En de digitale versie van de opdracht ook. Vertel me bij elk onderdeel WAT je ziet en WAAR je het ziet.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تکلیف امروز در صفحه اول داخل جزوه است. استفاده از مترجم خوب است. انجام نسخه دیجیتالی تکلیف نیز همینطور است. برای هر قسمت به من بگویید چه چیزی را می بینید و کجا آن را می بینید.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Le devoir d'aujourd'hui se trouve sur la première page du livret. Faire appel à des traducteurs est acceptable. La version numérique est également possible. Pour chaque partie, dites-moi CE que vous voyez et OÙ vous le voyez.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Die heutige Aufgabe steht auf der ersten Seite des Heftes. Übersetzer sind problemlos möglich. Ebenso die digitale Version der Aufgabe. Sagen Sie mir zu jedem Teil, WAS Sie sehen und WO Sie es sehen.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આજની સોંપણી પુસ્તિકાના પહેલા પાના પર છે. અનુવાદકોનો ઉપયોગ કરવો સારું છે. તેથી સોંપણીનું ડિજિટલ સંસ્કરણ કરી રહ્યું છે. દરેક ભાગ માટે મને કહો કે તમે શું જુઓ છો અને તમે તેને ક્યાં જુઓ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आज का असाइनमेंट पुस्तिका के पहले पन्ने पर है। अनुवादकों का इस्तेमाल ठीक है। असाइनमेंट का डिजिटल संस्करण भी ठीक है। हर भाग के लिए मुझे बताएँ कि आपको क्या और कहाँ दिख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Il compito di oggi si trova sulla prima pagina del libretto. Usare i traduttori va bene. Lo stesso vale per la versione digitale del compito. Per ogni parte, dimmi COSA vedi e DOVE lo vedi.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今日の課題は冊子の最初のページにあります。翻訳機を使っても構いません。デジタル版の課題でも構いません。それぞれの部分について、何がどこに見えたかを教えてください。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오늘 과제는 책자 첫 페이지에 있습니다. 번역기를 사용해도 괜찮습니다. 과제의 디지털 버전을 사용해도 괜찮습니다. 각 부분마다 무엇을 보고 어디에서 보고 있는지 알려주세요.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Peywira îroyîn di rûpela yekem a hundirê pirtûkê de ye. Bikaranîna wergêran baş e. Bi vî rengî guhertoya dîjîtal a peywirê dike. Ji bo her beşê ji min re bêje ku tu çi dibînî, û li ku derê dibînî.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Tugasan hari ini adalah pada halaman pertama dalam buku kecil. Menggunakan penterjemah tidak mengapa. Begitu juga melakukan tugasan versi digital. Bagi setiap bahagian beritahu saya APA yang anda lihat, dan DI MANA anda melihatnya.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ഇന്നത്തെ അസൈൻമെൻ്റ് ബുക്ക്‌ലെറ്റിൻ്റെ ആദ്യ പേജിലാണ്. വിവർത്തകരെ ഉപയോഗിക്കുന്നത് നല്ലതാണ്. അതുപോലെ അസൈൻമെൻ്റിൻ്റെ ഡിജിറ്റൽ പതിപ്പും ചെയ്യുന്നു. ഓരോ ഭാഗത്തിനും നിങ്ങൾ എന്താണ് കാണുന്നതെന്നും എവിടെയാണ് കാണുന്നതെന്നും എന്നോട് പറയുക.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आजको असाइनमेन्ट पुस्तिका भित्रको पहिलो पृष्ठमा छ। अनुवादकहरू प्रयोग गर्नु राम्रो छ। त्यस्तै असाइनमेन्टको डिजिटल संस्करण गर्दैछ। प्रत्येक भागको लागि तपाईले के देख्नुहुन्छ, र तपाईले यसलाई कहाँ देख्नुहुन्छ भन्नुहोस्।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د نن ورځې دنده د کتابچه دننه په لومړي مخ کې ده. د ژباړونکو کارول ښه دي. نو د دندې ډیجیټل نسخه ترسره کوي. د هرې برخې لپاره ما ته ووایاست چې تاسو څه ګورئ، او تاسو چیرته ګورئ.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 tarefa de hoje está na primeira página do livreto. Usar tradutores está ótimo. Fazer a versão digital da tarefa também. Para cada parte, diga-me O QUE você vê e ONDE você vê.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ਅੱਜ ਦੀ ਅਸਾਈਨਮੈਂਟ ਕਿਤਾਬਚੇ ਦੇ ਪਹਿਲੇ ਪੰਨੇ 'ਤੇ ਹੈ। ਅਨੁਵਾਦਕਾਂ ਦੀ ਵਰਤੋਂ ਕਰਨਾ ਠੀਕ ਹੈ। ਇਸ ਤਰ੍ਹਾਂ ਅਸਾਈਨਮੈਂਟ ਦਾ ਡਿਜੀਟਲ ਸੰਸਕਰਣ ਕਰ ਰਿਹਾ ਹੈ। ਹਰੇਕ ਹਿੱਸੇ ਲਈ ਮੈਨੂੰ ਦੱਸੋ ਕਿ ਤੁਸੀਂ ਕੀ ਦੇਖਦੇ ਹੋ, ਅਤੇ ਤੁਸੀਂ ਇਸਨੂੰ ਕਿੱਥੇ ਦੇਖਦੇ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Сегодняшнее задание находится на первой странице буклета. Использование переводчиков допустимо. Также можно выполнить цифровую версию задания. Расскажите, ЧТО вы видите и ГДЕ.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Данашњи задатак се налази на првој страни унутар брошуре. Коришћење преводилаца је у реду. Исто тако и израда дигиталне верзије задатка. За сваки део ми реците ШТА видите и ГДЕ видите.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Shaqada maanta waxay ku taal bogga koowaad ee buug-yaraha dhexdiisa. Isticmaalka turjumaanada waa wax fiican. Sidoo kale samaynta nooca dhijitaalka ah ee hawsha. Qayb kasta ii sheeg waxa aad aragto, iyo meesha aad ku aragto.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La tarea de hoy está en la primera página del cuadernillo. Usar traductores está bien, al igual que hacer la versión digital. Para cada parte, dime QUÉ ves y DÓNDE lo 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Tugas dinten ieu aya dina halaman kahiji dina buku leutik. Ngagunakeun penerjemah henteu kunanaon. Kitu ogé ngalakukeun versi digital tina tugas. Pikeun unggal bagian wartosan naon anu anjeun tingali, sareng dimana anjeun ningali éta.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Kazi ya leo iko kwenye ukurasa wa kwanza ndani ya kijitabu. Kutumia watafsiri ni sawa. Ndivyo ilivyo kufanya toleo la dijiti la mgawo huo. Kwa kila sehemu niambie unachokiona, na WAPI unaona.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Dagens uppgift finns på första sidan i häftet. Att använda översättare är bra. Så gör den digitala versionen av uppdraget. Berätta för varje del för mig VAD du ser och VAR du ser det.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Ang takdang-aralin ngayon ay nasa unang pahina sa loob ng buklet. Ang paggamit ng mga tagasalin ay mainam. Gayon din ang paggawa ng digital na bersyon ng takdang-aralin. Para sa bawat bahagi sabihin sa akin kung ANO ang nakikita mo, at SAAN mo ito nakikita.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இன்றைய பணி புத்தகத்தின் முதல் பக்கத்தில் உள்ளது. மொழிபெயர்ப்பாளர்களைப் பயன்படுத்துவது நல்லது. பணியின் டிஜிட்டல் பதிப்பையும் செய்கிறது. ஒவ்வொரு பகுதிக்கும் நீங்கள் என்ன பார்க்கிறீர்கள், எங்கு பார்க்கிறீர்கள் என்று சொல்லுங்கள்.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งานของวันนี้อยู่ที่หน้าแรกของสมุดเล่มเล็ก ใช้โปรแกรมแปลก็ได้ การทำงานแบบดิจิทัลก็เช่นกัน สำหรับแต่ละส่วน บอกฉันหน่อยว่าคุณเห็นอะไร และเห็นมันที่ไหน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Bugünün ödevi kitapçığın ilk sayfasında. Çevirmen kullanmak sorun değil. Ödevin dijital versiyonunu yapmak da öyle. Her bölüm için NE gördüğünüzü ve NEREDE gördüğünüzü söyleyin.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Сьогоднішнє завдання знаходиться на першій сторінці буклету. Користуватися перекладачами – це добре. Так само виконується цифрова версія завдання. Для кожної частини скажіть мені, ЩО ви бачите і ДЕ це бачите.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آج کی تفویض کتابچے کے پہلے صفحے پر ہے۔ مترجم کا استعمال ٹھیک ہے۔ تو اسائنمنٹ کا ڈیجیٹل ورژن کر رہا ہے۔ ہر حصے کے لیے مجھے بتائیں کہ آپ کیا دیکھتے ہیں، اور آپ اسے کہاں دیکھتے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Bài tập hôm nay nằm ở trang đầu tiên của tập sách. Sử dụng trình dịch cũng được. Làm bài tập dạng số cũng vậy. Với mỗi phần, hãy cho tôi biết bạn nhìn thấy GÌ và ở ĐÂU.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117119c8c2e_0_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117119c8c2e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 am going to circle the class marking as you work.  When you are finished, leave your booklet OPEN on your desk.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Unë do të rrethoj shënimin e klasës ndërsa ju punoni.  Kur të keni mbaruar, lini broshurën tuaj të HAPUR në tryezën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በምትሠሩበት ጊዜ የክፍል ምልክት ማድረጊያውን አከብራለሁ።  ሲጨርሱ ቡክሌቱን OPEN በጠረጴዛዎ ላይ ይተዉት።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سأضع دائرة حول علامات الفصل أثناء عملك. عند الانتهاء، اترك كتيبك مفتوحًا على مكتبك.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Ես պատրաստվում եմ շրջանցել դասարանի նշումը, երբ դուք աշխատում եք:  Երբ ավարտեք, ձեր գրքույկը ԲԱՑ թողեք ձեր գրասեղանի վրա: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Encerclaré la marca de classe mentre treballeu.  Quan hàgiu acabat, deixeu el fullet OBERT al vostre escriptori.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我会在你做作业的时候圈出班级标记。完成后，请将小册子打开放在桌子上。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Ik omcirkel de cijfers van de klas terwijl je werkt. Als je klaar bent, laat je je boekje GEOPEND op je bureau liggen.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در حین کار، می‌خواهم علامت‌گذاری کلاس را دور بزنم.  وقتی کارتان تمام شد، دفترچه خود را روی میزتان باز بگذارید.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Je vais entourer les notes de cours pendant que vous travaillez. Lorsque vous aurez terminé, laissez votre livret OUVERT sur votre bureau.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Ich werde die Klassenmarkierungen einkreisen, während Sie arbeiten. Wenn Sie fertig sind, lassen Sie Ihr Heft OFFEN auf Ihrem Schreibtisch liegen.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તમે કામ કરો છો તેમ હું વર્ગને ચિહ્નિત કરીને વર્તુળમાં જઈ રહ્યો છું.  જ્યારે તમે પૂર્ણ કરી લો, ત્યારે તમારી પુસ્તિકા તમારા ડેસ્ક પર ખુલ્લી રાખો.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मैं कक्षा के अंकन पर गोला लगाऊँगा जब तुम काम पूरा कर लो, तो अपनी पुस्तिका अपनी मेज़ पर खुली छोड़ 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Cerchierò la correzione di classe mentre lavori. Quando hai finito, lascia il tuo libretto APERTO sulla scrivania.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皆さんが作業している間、クラスのマークに丸をつけておきます。終わったら、冊子を開いたまま机の上に置いておいてください。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여러분이 공부하는 동안 반별 채점표를 동그라미로 표시해 두겠습니다. 다 마치면 책자를 책상 위에 펼쳐 두세요.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Dema ku hûn dixebitin ez ê nîşankirina polê dor bikim.  Dema ku hûn qediyan, pirtûka xwe OPEN li ser maseya xwe bihêlin.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Saya akan membulatkan penandaan kelas semasa anda bekerja.  Apabila anda selesai, biarkan buku kecil anda TERBUKA di atas meja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നിങ്ങൾ ജോലി ചെയ്യുമ്പോൾ ഞാൻ ക്ലാസ് അടയാളപ്പെടുത്തൽ സർക്കിൾ ചെയ്യാൻ പോകുന്നു.  നിങ്ങൾ പൂർത്തിയാക്കുമ്പോൾ, നിങ്ങളുടെ ബുക്ക്ലെറ്റ് നിങ്ങളുടെ മേശപ്പുറത്ത് തുറന്ന് വയ്ക്കുക.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म तपाईं काम गर्दा कक्षा चिन्ह लगाउन जाँदैछु।  जब तपाइँ समाप्त गर्नुहुन्छ, तपाइँको डेस्कमा तपाइँको पुस्तिका खुला छोड्नुहोस्।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زه به د ټولګي په نښه کولو سره دایره وکړم لکه څنګه چې تاسو کار کوئ.  کله چې تاسو پای ته ورسیږئ، خپل کتابچه په خپل میز کې خلاص پریږدئ.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Vou marcar a turma conforme você trabalha. Quando terminar, deixe o caderno ABERTO na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ਜਿਵੇਂ ਤੁਸੀਂ ਕੰਮ ਕਰਦੇ ਹੋ, ਮੈਂ ਕਲਾਸ ਮਾਰਕ ਕਰਨ ਲਈ ਚੱਕਰ ਲਗਾਉਣ ਜਾ ਰਿਹਾ ਹਾਂ।  ਜਦੋਂ ਤੁਸੀਂ ਪੂਰਾ ਕਰ ਲੈਂਦੇ ਹੋ, ਤਾਂ ਆਪਣੀ ਕਿਤਾਬਚਾ ਆਪਣੇ ਡੈਸਕ 'ਤੇ ਖੁੱਲ੍ਹਾ ਛੱਡ ਦਿਓ।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Я буду обводить оценки класса, пока вы работаете. Когда закончите, оставьте свой буклет ОТКРЫТЫМ на столе.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Заокружићу оцену разреда док радите.  Када завршите, оставите своју књижицу ОТВОРЕНУ на свом столу.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Waxa aan ku wareegayaa calaamadaynta fasalka marka aad shaqaynayso.  Markaad dhammayso, ku dhaaf buug-yarahaaga Miiska FURAN.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Voy a marcar las notas de la clase mientras trabajas. Cuando termines, deja tu cuadernillo ABIERTO en tu escritorio.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Abdi badé ngurilingan tanda kelas nalika anjeun damel.  Nalika anjeun réngsé, tinggalkeun buklet anjeun OPEN dina méja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Nitaweka alama kwenye darasa unapofanya kazi.  Ukimaliza, acha kijitabu chako FUNGUA kwenye dawati lako.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Jag ska ringa in klassmarkeringen medan du arbetar.  När du är klar, lämna din broschyr ÖPPEN på ditt skrivbord.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Bilugan ko ang pagmamarka ng klase habang gumagawa ka.  Kapag tapos ka na, iwanang BUKAS ang iyong buklet sa iyong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நீங்கள் வேலை செய்யும் போது நான் வகுப்பின் குறிப்பை வட்டமிடப் போகிறேன்.  நீங்கள் முடித்ததும், உங்கள் கையேட்டை உங்கள் மேசையில் திறந்து வைக்கவும்.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ฉันจะวงกลมเครื่องหมายห้องขณะที่คุณทำงาน เมื่อทำเสร็จแล้ว ให้เปิดสมุดทิ้งไว้บนโต๊ะ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Çalışırken ders notlarını daire içine alacağım. Bitirdiğinizde, kitapçığınızı masanızda AÇIK bırakın.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Під час вашої роботи я буду обводити позначки класу.  Коли ви закінчите, залиште свій буклет ВІДКРИТИМ на своєму столі.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میں آپ کے کام کرتے ہوئے کلاس کو نشان زد کرنے جا رہا ہوں۔  جب آپ کام ختم کر لیں، اپنے کتابچے کو اپنی میز پر کھلا چھوڑ دیں۔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Tôi sẽ khoanh tròn phần đánh dấu lớp trong khi các em làm bài. Khi hoàn thành, hãy để tập sách MỞ trên bàn.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849ad99a9b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2849ad99a9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 will be able to help everyone faster by circling through the class. Don't put up your hand!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Don't put up your hand!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Do të jem në gjendje t'i ndihmoj të gjithë më shpejt duke qarkulluar nëpër klasë. Mos e ngrini dorën!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በክፍል ውስጥ በመዞር ሁሉንም ሰው በፍጥነት መርዳት እችላለሁ። እጅህን አትዘርጋ!</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سأتمكن من مساعدة الجميع بشكل أسرع بالتجول في الصف. لا ترفع يدك!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Ես կկարողանամ բոլորին օգնել ավելի արագ՝ շրջելով դասարանով: Ձեռքդ մի բարձրացրու!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Podré ajudar a tothom més ràpidament fent voltes per la classe. No aixequis la mà!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我在教室里走一圈，这样能更快地帮助大家。别举手！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Ik kan iedereen sneller helpen door een rondje door de klas te lopen. Steek je hand niet op!</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من می توانم با چرخیدن در کلاس سریعتر به همه کمک کنم. دستت را بالا نبر!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Je pourrai aider tout le monde plus rapidement en faisant le tour de la classe. Ne levez pas la main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Ich kann allen schneller helfen, indem ich durch die Klasse gehe. Melde dich nicht!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હું વર્ગમાં ચક્કર લગાવીને દરેકને ઝડપથી મદદ કરી શકીશ. તમારો હાથ ઉપાડશો નહીં!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मैं कक्षा में घूमकर सबकी मदद जल्दी कर पाऊँगा। अपना हाथ मत उठाना!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Potrò aiutare tutti più velocemente girando per la classe. Non alzate la mano!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教室内を回って、みんなを早くサポートできます。手を挙げないでください！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제가 교실을 돌아다니면 모두를 더 빨리 도울 수 있을 거예요. 손 들지 마세요!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Ez ê bikaribim bi dorhêla polê re zûtir alîkariya her kesî bikim. Destê xwe bernede!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Saya akan dapat membantu semua orang dengan lebih pantas dengan mengelilingi kelas. Jangan angkat tangan!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ക്ലാസിൽ ചുറ്റിക്കറങ്ങി എല്ലാവരെയും വേഗത്തിൽ സഹായിക്കാൻ എനിക്ക് കഴിയും. നിങ്ങളുടെ കൈ വയ്ക്കരുത്!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म कक्षाको माध्यम बाट सर्कल गरेर सबैलाई छिटो मद्दत गर्न सक्षम हुनेछु। आफ्नो हात नउठाउनुहोस्!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زه به وکولی شم چې د ټولګي په اوږدو کې د هرچا سره ګړندي مرسته وکړم. لاس مه پورته کوه!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Poderei ajudar a todos mais rapidamente circulando pela turma. Não levantem a mão!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ਮੈਂ ਕਲਾਸ ਵਿੱਚ ਚੱਕਰ ਲਗਾ ਕੇ ਹਰ ਕਿਸੇ ਦੀ ਤੇਜ਼ੀ ਨਾਲ ਮਦਦ ਕਰ ਸਕਾਂਗਾ। ਆਪਣਾ ਹੱਥ ਨਾ ਚੁੱਕੋ!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Я смогу помочь всем быстрее, если буду ходить по классу. Не поднимайте руку!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Свима ћу моћи брже да помогнем кружећи кроз разред. Не дижи руку!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Waxaan awood u yeelan doonaa inaan si dhakhso leh u caawiyo qof walba anigoo ku wareegaya fasalka. Gacantaada ha saarin!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Podré ayudar a todos más rápido si recorro la clase. ¡No levantes la mano!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Abdi tiasa ngabantosan sadayana langkung gancang ku ngurilingan kelas. Tong ngangkat leungeun!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Nitaweza kusaidia kila mtu haraka kwa kuzunguka darasani. Usiinue mkono wako!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Jag kommer att kunna hjälpa alla snabbare genom att cirkla genom klassen. Räck inte upp handen!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Mas mabilis kong matutulungan ang lahat sa pamamagitan ng pag-ikot sa klase. Huwag itaas ang iyong kamay!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வகுப்பில் சுற்றுவதன் மூலம் அனைவருக்கும் விரைவாக உதவ முடியும். கையை உயர்த்தாதே!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ฉันจะสามารถช่วยทุกคนได้เร็วขึ้นโดยการวนรอบห้องเรียน อย่ายกมือขึ้นนะ!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Sınıfta dolaşarak herkese daha hızlı yardımcı olabilirim. Elinizi kaldırmayın!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Швидше всім допоможу, обвівши клас. Не піднімай руку!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میں کلاس میں چکر لگا کر سب کی تیزی سے مدد کر سکوں گا۔ اپنا ہاتھ مت اٹھاؤ!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Tôi có thể giúp mọi người nhanh hơn bằng cách đi vòng quanh lớp. Đừng giơ tay nhé!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9ea4510c31_0_4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9ea4510c31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5aa945a132_0_86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The Arnolfini Portrait, 1434. Oil on oak panel, 82.2 × 60cm,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The Arnolfini Portrait,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The Arnolfini Portrait, 1434. Oil on Oak panel, 82,2 × 60cm, National Gallery, Londër.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The Arnolfini Portrait, 1434. ዘይት በኦክ ፓነል ላይ, 82.2 × 60 ሴ.ሜ, ብሔራዊ ጋለሪ, ለንደን.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يان فان آيك، صورة أرنولفيني، 1434. زيت على لوحة من خشب البلوط، 82.2 × 60 سم، المعرض الوطني، لندن.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Յան վան Էյք, Առնոլֆինիի դիմանկարը, 1434. Յուղ կաղնու վրա, 82,2 × 60 սմ, Ազգային պատկերասրահ, Լոնդոն: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The Arnolfini Portrait, 1434. Oli sobre panell de roure, 82,2 × 60 cm, National Gallery, Londres.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扬·凡·艾克，《阿尔诺菲尼肖像》，1434 年。橡木板油画，82.2 × 60 厘米，伦敦国家美术馆。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Het Arnolfini-portret, 1434. Olieverf op eikenhouten paneel, 82,2 × 60 cm, National Gallery, Londen.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The Arnolfini Portrait, 1434. Oil on Oak Panel, 82.2 × 60cm,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Le Portrait d'Arnolfini, 1434. Huile sur panneau de chêne, 82,2 × 60 cm, National Gallery, Londres.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Das Arnolfini-Porträt, 1434. Öl auf Eichenholz, 82,2 × 60 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જાન વેન આયક, ધ આર્નોલ્ફિની પોટ્રેટ, 1434. ઓક પેનલ પર તેલ, 82.2 × 60 સે.મી., નેશનલ ગેલેરી, લંડન.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जान वैन आइक, द अर्नोल्फिनी पोर्ट्रेट, 1434. ओक पैनल पर तेल, 82.2 × 60 सेमी, नेशनल गैलरी, लंदन।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Ritratto dei coniugi Arnolfini, 1434. Olio su tavola di quercia, 82,2 × 60 cm, National Gallery, Londra.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ヤン・ファン・エイク『アルノルフィーニ夫妻の肖像』、1434年。オーク材の板に油彩、82.2×60cm、ロンドン・ナショナル・ギャラリー。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얀 반 에이크, 아르놀피니 초상화, 1434년. 참나무 패널에 유채, 82.2 × 60cm, 런던 국립 미술관.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The Arnolfini Portrait, 1434. Rûnê li ser panelê darê, 82,2 × 60cm, Galeriya Neteweyî,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The Arnolfini Portrait, 1434. Minyak pada panel kayu oak, 82.2 × 60cm, Galeri Negara,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ജാൻ വാൻ ഐക്ക്, ദി ആർനോൾഫിനി പോർട്രെയ്റ്റ്, 1434. ഓക്ക് പാനലിലെ ഓയിൽ, 82.2 × 60 സെ.മീ, നാഷണൽ ഗാലറി, ലണ്ടൻ.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The Arnolfini Portrait, 1434. Oak panel मा तेल, 82.2 × 60cm, नेशनल ग्यालेरी, लन्डन।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جان وان اییک، د آرنولفیني پورټریټ، 1434. تیل د بلوط په تخته، 82.2 × 60 سانتي متره، ملي ګالري، لندن.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O Retrato de Arnolfini, 1434. Óleo sobre painel de carvalho, 82,2 × 60 cm, National Gallery, Londres.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ਜੈਨ ਵੈਨ ਆਈਕ, ਦ ਅਰਨੋਲਫਿਨੀ ਪੋਰਟਰੇਟ, 1434. ਓਕ ਪੈਨਲ 'ਤੇ ਤੇਲ, 82.2 × 60 ਸੈਂਟੀਮੀਟਰ, ਨੈਸ਼ਨਲ ਗੈਲਰੀ, ਲੰਡਨ।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Ян ван Эйк, Портрет четы Арнольфини, 1434. Масло на дубовой панели, 82,2 × 60 см, Национальная галерея, Лондон.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Јан ван Ајк, Портрет Арнолфини, 1434. Уље на храстовом панелу, 82,2 × 60 цм, Национална галерија, Лондон.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The Arnolfini Portrait, 1434. Saliidda geedka geedka, 82.2 × 60cm,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El retrato de los Arnolfini, 1434. Óleo sobre tabla de roble, 82,2 × 60 cm, National Gallery, Londres.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Potrét Arnolfini, 1434. Minyak dina panel ek, 82,2 × 60cm, Galeri Nasional,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The Arnolfini Portrait, 1434. Mafuta kwenye paneli ya mwaloni, 82.2 × 60cm,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Arnolfini-porträttet, 1434. Olja på ekpanel, 82,2 × 60 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The Arnolfini Portrait, 1434. Oil on oak panel, 82.2 × 60cm,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ஜான் வான் ஐக், தி அர்னால்ஃபினி போர்ட்ரெய்ட், 1434. ஓக் பேனலில் எண்ணெய், 82.2 × 60 செ.மீ., நேஷனல் கேலரி, லண்டன்.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The Arnolfini Portrait, 1434 สีน้ำมันบนแผงไม้โอ๊ค 82.2 × 60 ซม. หอศิลป์แห่งชาติ ลอนดอน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Arnolfini Portresi, 1434. Meşe panel üzerine yağlıboya, 82,2 × 60 cm, Ulusal Galeri, Londra.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Ян ван Ейк, Портрет Арнольфіні, 1434. Олія на дубовій панелі, 82,2 × 60 см, Національна галерея, Лондон.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جان وین آئیک، دی آرنولفینی پورٹریٹ، 1434۔ اوک پینل پر تیل، 82.2 × 60 سینٹی میٹر، نیشنل گیلری، لندن۔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 van Eyck, Chân dung Arnolfini, 1434. Sơn dầu trên tấm gỗ sồi, 82,2 × 60cm, Phòng trưng bày Quốc gia,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538" name="Google Shape;538;g25aa945a132_0_8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032b547ea5_0_6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032b547ea5_0_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 are going to continue shading our portrait project, building up layers of detail and darkness. We are doing today’s assignment about observing the Arnolfini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 are drawing more  layers of detail and darkness, and we are writing observations of the Arnolfini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Ne do të vazhdojmë të hijezojmë projektin tonë të portretit, duke ndërtuar shtresa detajesh dhe errësirë. Ne po bëjmë detyrën e sotme në lidhje me vëzhgimin e Portretit të Arnolfinit.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የዝርዝር እና የጨለማ ንጣፎችን እየገነባን የቁም ፕሮጀክታችንን ጥላ እንቀጥላለን። የአርኖልፊኒ ፎቶን ስለመመልከት የዛሬውን ስራ እየሰራን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سنواصل تظليل مشروعنا لرسم البورتريه، مع إضافة طبقات من التفاصيل والظلام. نقوم بمهمة اليوم حول مراقبة بورتريه أرنولفيني.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Մենք պատրաստվում ենք շարունակել ստվերել մեր դիմանկարային նախագիծը՝ կառուցելով դետալների և խավարի շերտեր: Մենք կատարում ենք այսօրվա առաջադրանքը Առնոլֆինիի դիմանկարը դիտարկելու վերաբերյալ: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Continuarem ombrejant el nostre projecte de retrats, construint capes de detall i foscor. Estem fent la tasca d'avui sobre l'observació del Retrat d'Arnolfini.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我们将继续为肖像画项目添加阴影，构建细节和暗部层次。今天的作业是关于观察阿尔诺菲尼肖像。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 gaan verder met het schaduwen van ons portretproject, waarbij we lagen van detail en donkerte opbouwen. De opdracht van vandaag gaat over het observeren van het Arnolfini-portret.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ما به سایه زدن پروژه پرتره خود ادامه می دهیم و لایه هایی از جزئیات و تاریکی ایجاد می کنیم. ما در حال انجام تکالیف امروزی در مورد مشاهده پرتره آرنولفینی هستیم.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Nous allons continuer à ombrer notre projet de portrait, en ajoutant des couches de détails et d'obscurité. Notre devoir d'aujourd'hui porte sur l'observation du portrait d'Arnolfini.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Wir werden unser Porträtprojekt weiter schattieren und Schichten von Details und Dunkelheit aufbauen. Unsere heutige Aufgabe ist die Betrachtung des Arnolfini-Porträts.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અમે અમારા પોટ્રેટ પ્રોજેક્ટને શેડ કરવાનું ચાલુ રાખીશું, વિગત અને અંધકારના સ્તરોનું નિર્માણ કરીશું. અમે આર્નોલ્ફિની પોટ્રેટનું અવલોકન કરવા વિશે આજની સોંપણી કરી રહ્યા છીએ.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हम अपने पोर्ट्रेट प्रोजेक्ट में छायांकन जारी रखेंगे, बारीकियों और अंधेरे की परतें बनाते रहेंगे। आज हम अर्नोल्फिनी पोर्ट्रेट के अवलोकन पर काम कर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Continueremo a ombreggiare il nostro progetto di ritratto, aggiungendo livelli di dettaglio e oscurità. Il compito di oggi riguarda l'osservazione del Ritratto dei coniugi Arnolfini.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肖像画のプロジェクトでは、陰影をつけながら、ディテールと暗さの層を重ねていきます。今日の課題は「アルノルフィーニ夫妻の肖像画を観察する」です。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초상화 프로젝트에 음영을 더하고 디테일과 어둠을 더하는 레이어를 쌓아가겠습니다. 오늘의 과제는 아르놀피니 초상화를 관찰하는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Em ê projeya xweya portreyê bişopînin, qatên hûrgulî û tarîtiyê ava bikin. Em peywira îro ya li ser çavdêriya Portreya Arnolfini dikin.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Kami akan meneruskan teduhan projek potret kami, membina lapisan perincian dan kegelapan. Kami sedang melakukan tugasan hari ini tentang memerhati Potret Arnolfini.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വിശദാംശങ്ങളുടെയും ഇരുട്ടിൻ്റെയും പാളികൾ കെട്ടിപ്പടുക്കുന്നതിലൂടെ ഞങ്ങളുടെ പോർട്രെയിറ്റ് പ്രോജക്റ്റ് ഷേഡിംഗ് തുടരാൻ പോകുന്നു. അർനോൾഫിനി പോർട്രെയ്റ്റ് നിരീക്ഷിക്കുന്നതിനെ കുറിച്ചുള്ള ഇന്നത്തെ അസൈൻമെൻ്റ് ഞങ്ങൾ ചെയ്യുന്നു.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हामी हाम्रो पोर्ट्रेट परियोजनालाई छायांकन गर्न जारी राख्नेछौं, विवरण र अन्धकारको तहहरू निर्माण गर्दै। हामी अर्नोल्फिनी पोर्ट्रेट अवलोकन गर्ने बारे आजको असाइनमेन्ट गर्दैछौं।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موږ به د خپل پورټریټ پروژې سیوري کولو ته دوام ورکړو ، د توضیحاتو او تیاره پرتونو رامینځته کول. موږ د ارنولفیني پورټریټ لیدو په اړه د نن ورځې دنده ترسره کوو.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Continuaremos sombreando nosso projeto de retrato, criando camadas de detalhes e escuridão. Estamos fazendo a tarefa de hoje sobre observar o Retrato de Arnolfini.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ਅਸੀਂ ਆਪਣੇ ਪੋਰਟਰੇਟ ਪ੍ਰੋਜੈਕਟ ਨੂੰ ਸ਼ੇਡ ਕਰਨਾ, ਵੇਰਵੇ ਅਤੇ ਹਨੇਰੇ ਦੀਆਂ ਪਰਤਾਂ ਬਣਾਉਣਾ ਜਾਰੀ ਰੱਖਣ ਜਾ ਰਹੇ ਹਾਂ। ਅਸੀਂ ਆਰਨੋਲਫਿਨੀ ਪੋਰਟਰੇਟ ਨੂੰ ਦੇਖਣ ਬਾਰੇ ਅੱਜ ਦਾ ਕੰਮ ਕਰ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Мы продолжим работу над портретом, добавляя детали и тени. Сегодняшнее задание мы посвящаем изучению портрета четы Арнольфини.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Наставићемо да сенчимо наш пројекат портрета, стварајући слојеве детаља и таме. Радимо данашњи задатак о посматрању Арнолфинијевог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Waxaan sii wadi doonaa hadhaynta mashruucayaga sawirka, anagoo dhisayna lakabyo tafatiran iyo mugdi ah. Waxaan sameyneynaa shaqada maanta ee ku saabsan kormeerida Sawirka Arnolfini.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Continuaremos sombreando nuestro proyecto de retrato, creando capas de detalle y oscuridad. Hoy realizaremos la tarea de observar el Retrato de Arnolfini.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Urang bakal neruskeun shading proyék potret urang, ngawangun nepi lapisan jéntré tur gelap. Urang ngalakukeun tugas dinten ieu ngeunaan niténan Potrét Arnolfini.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Tutaendelea kuweka kivuli mradi wetu wa picha, tukijenga tabaka za undani na giza. Tunafanya kazi ya leo kuhusu kutazama Picha ya Arnolfini.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Vi kommer att fortsätta skugga vårt porträttprojekt, bygga upp lager av detaljer och mörker. Vi gör dagens uppdrag om att observera Arnolfini-porträttet.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Ipagpapatuloy namin ang pagtatabing sa aming portrait na proyekto, pagbuo ng mga layer ng detalye at kadiliman. Ginagawa namin ang takdang-aralin ngayon tungkol sa pagmamasid sa Arnolfini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எங்கள் போர்ட்ரெய்ட் திட்டத்திற்கு நிழலிடுவதைத் தொடரப் போகிறோம், விவரம் மற்றும் இருளின் அடுக்குகளை உருவாக்குவோம். அர்னால்ஃபினி உருவப்படத்தை கவனிப்பது பற்றிய இன்றைய வேலையை நாங்கள் செய்கிறோம்.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เราจะยังคงลงเงาโครงการภาพเหมือนของเราต่อไป โดยเพิ่มรายละเอียดและความมืดลงไปหลายชั้น วันนี้เราจะทำภารกิจสังเกตการณ์ภาพเหมือนอาร์โนลฟินี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Portre projemizi gölgelendirmeye devam edeceğiz, detay ve karanlık katmanları oluşturacağız. Bugünkü ödevimiz Arnolfini Portresi'ni gözlemlemekle ilgili.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Ми збираємося продовжувати затіняти наш портретний проект, створюючи шари деталей і темряви. Ми виконуємо сьогоднішнє завдання про спостереження за портретом Арнольфіні.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ہم اپنے پورٹریٹ پراجیکٹ کو شیڈنگ کرتے ہوئے، تفصیل اور اندھیرے کی تہوں کو تیار کرنے جا رہے ہیں۔ ہم آج کی تفویض آرنولفینی پورٹریٹ کو دیکھنے کے بارے میں کر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Chúng ta sẽ tiếp tục tô bóng cho dự án chân dung của mình, xây dựng các lớp chi tiết và vùng tối. Bài tập hôm nay của chúng ta là quan sát bức chân dung Arnolfini.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d9920f3636_0_3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2d9920f3636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Record Art 12 West translations in notes only, December 2024 generated on 2/23/2025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Welcome to Visual Arts 11! getArt12WestNotesOnly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Mirë se vini në Visual Arts 11! getArt12WestNotesOnly</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مرحبا بكم في الفنون البصرية 11! getArt12WestNotesOnly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Բարի գալուստ Visual Arts 11: getArt12WestNotesOnly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欢迎来到视觉艺术11！仅获取Art12WestNotes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Welkom bij Beeldende Kunst 11! getArt12WestNotesAlleen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به Visual Arts 11 خوش آمدید! getArt12WestNotesOnly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Bienvenue en Arts Visuels 11 ! getArt12WestNotesOnly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Willkommen bei Visual Arts 11! getArt12WestNotesOnly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વિઝ્યુઅલ આર્ટ્સ 11 માં આપનું સ્વાગત છે! getArt12WestNotesOnly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विज़ुअल आर्ट्स 11 में आपका स्वागत है! केवलArt12वेस्टनोट्स प्राप्त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Benvenuti in Arti Visive 11! getArt12WestNotesOnly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ビジュアルアーツ11へようこそ！ getArt12WestNotesOnly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시각 예술 11에 오신 것을 환영합니다! getArt12WestNotes만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Hûn bi xêr hatin Hunerên Dîtbar 11! getArt12WestNotesOnly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भिजुअल आर्ट्स ११ मा स्वागत छ! getArt12WestNotesOnly</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د لید هنرونو 11 ته ښه راغلاست! GetArt12WestNotesOnly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Bem-vindo ao Artes Visuais 11! getArt12WestNotesOnly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ਵਿਜ਼ੂਅਲ ਆਰਟਸ 11 ਵਿੱਚ ਤੁਹਾਡਾ ਸੁਆਗਤ ਹੈ! getArt12WestNotesOnly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Добро пожаловать в Visual Arts 11! getArt12WestNotesOnly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Добродошли у Висуал Артс 11! гетАрт12ВестНотесОнли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Ku Soo Dhawoow Fanka Muuqaalka 11! getArt12WestNotes Kaliya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¡Bienvenidos a Artes Visuales 11! getArt12WestNotesOnly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Karibu kwenye Visual Arts 11! getArt12WestNotesOnly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Välkommen till Visual Arts 11! getArt12WestNotesOnly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Maligayang pagdating sa Visual Arts 11! getArt12WestNotesOnly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விஷுவல் ஆர்ட்ஸ் 11க்கு வரவேற்கிறோம்! getArt12WestNotes மட்டும்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ยินดีต้อนรับสู่ทัศนศิลป์ 11! getArt12WestNotesเท่านั้น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Görsel Sanatlar 11'e hoş geldiniz! getArt12WestNotesYalnızca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Ласкаво просимо до Visual Arts 11! getArt12WestNotesOnly</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بصری آرٹس 11 میں خوش آمدید! getArt12WestNotesOnly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Chào mừng đến với Nghệ thuật thị giác 11! getArt12WestNotesOnly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dcb42ad7ad_0_12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dcb42ad7ad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 can't take photos or answer questions after I call cleanup.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Nuk mund të bëj foto ose t'u përgjigjem pyetjeve pasi telefonoj pastrimin.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ማጽዳት ከጠራሁ በኋላ ፎቶዎችን ማንሳት ወይም ጥያቄዎችን መመለስ አልችልም።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لا أستطيع التقاط الصور أو الإجابة على الأسئلة بعد أن اتصل بالتنظيف.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Մաքրում կանչելուց հետո ես չեմ կարող լուսանկարել կամ պատասխանել հարցերին: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No puc fer fotos ni respondre preguntes després de trucar a neteja.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打扫完之后我不能拍照或回答问题。</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Ik kan geen foto's maken of vragen beantwoorden nadat ik de schoonmaak heb aangevraagd.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بعد از تماس با پاکسازی نمی‌توانم عکس بگیرم یا به سؤالات پاسخ دهم.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Je ne peux pas prendre de photos ni répondre aux questions après avoir appelé le nettoyage.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Nachdem ich die Aufräumarbeiten angerufen habe, kann ich keine Fotos machen oder Fragen beantworten.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ક્લિનઅપને કૉલ કર્યા પછી હું ફોટા લઈ શકતો નથી અથવા પ્રશ્નોના જવાબ આપી શકતો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मैं सफाई के लिए कॉल करने के बाद फोटो नहीं ले सकता या प्रश्नों का उत्तर नहीं दे सकता।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Dopo aver chiamato il servizio di pulizia, non posso scattare foto o rispondere alle domande.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清掃を依頼した後は、写真を撮ったり質問に答えたりすることはできません。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청소를 요청한 후에는 사진을 찍을 수 없고 질문에 답할 수도 없습니다.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Piştî ku ez gazî paqijiyê dikim ez nikarim wêneyan bigirim an jî bersiva pirsan bidim.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Saya tidak boleh mengambil gambar atau menjawab soalan selepas saya menghubungi pembersihan.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ക്ലീനപ്പിനെ വിളിച്ചതിന് ശേഷം എനിക്ക് ഫോട്ടോകൾ എടുക്കാനോ ചോദ്യങ്ങൾക്ക് ഉത്തരം നൽകാനോ കഴിയില്ല.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मैले क्लिनअपलाई कल गरेपछि म फोटो लिन वा प्रश्नहरूको जवाफ दिन सक्दिन।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زه نشم کولی عکسونه واخلم یا پوښتنو ته ځواب ووایم وروسته له دې چې زه کلین اپ ته زنګ ووهم.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Não posso tirar fotos nem responder perguntas depois de ligar para a limpeza.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ਕਲੀਨਅੱਪ ਕਾਲ ਕਰਨ ਤੋਂ ਬਾਅਦ ਮੈਂ ਫੋਟੋਆਂ ਨਹੀਂ ਲੈ ਸਕਦਾ ਜਾਂ ਸਵਾਲਾਂ ਦੇ ਜਵਾਬ ਨਹੀਂ ਦੇ ਸਕਦਾ/ਸਕਦੀ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Я не могу делать фотографии или отвечать на вопросы после того, как вызову службу уборки.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Не могу да фотографишем или одговарам на питања након што позовем чишћење.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Ma qaadi karo sawiro ama kama jawaabi karo su'aalaha ka dib marka aan waco nadiifinta.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No puedo tomar fotografías ni responder preguntas después de llamar a limpieza.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Abdi teu tiasa nyandak poto atanapi ngajawab patarosan saatos nelepon beberesih.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Siwezi kupiga picha au kujibu maswali baada ya kuita usafishaji.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Jag kan inte ta foton eller svara på frågor efter att jag ringt städning.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Hindi ako maaaring kumuha ng litrato o sumagot ng mga tanong pagkatapos kong tumawag sa paglilinis.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நான் க்ளீனப்பை அழைத்த பிறகு புகைப்படம் எடுக்கவோ அல்லது கேள்விகளுக்கு பதிலளிக்கவோ முடியாது.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ฉันไม่สามารถถ่ายรูปหรือตอบคำถามได้หลังจากที่โทรเรียกเจ้าหน้าที่ทำความสะอาด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Temizlik çağırdıktan sonra fotoğraf çekemiyorum veya soruları cevaplayamıyorum.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Я не можу фотографувати чи відповідати на запитання після того, як зателефонував до прибирання.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میں کلین اپ کو کال کرنے کے بعد تصاویر نہیں لے سکتا اور نہ ہی سوالات کا جواب دے سکتا ہوں۔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Tôi không thể chụp ảnh hoặc trả lời câu hỏi sau khi gọi dọn dẹp.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d9920f3636_0_2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2d9920f3636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Each day you share a public progress photo you will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Each day you share a photo you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Çdo ditë që ndani një foto progresi publike, do të keni një qëllim më pak për të shkruar.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የህዝብ ሂደት ፎቶ ባጋሩ በእያንዳንዱ ቀን ለመፃፍ አንድ ያነሰ ግብ ይኖርዎታል።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كل يوم تشارك فيه صورة تقدم عامة سيكون لديك هدف أقل للكتابة.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Ամեն օր, երբ կիսվում եք հանրային առաջընթացի լուսանկարով, գրելու մեկ նպատակ պակաս կունենաք: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Cada dia que compartiu una foto pública de progrés, tindreu un objectiu menys per escriure.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每天分享一张公开的进度照片，你就会少写一个目标。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Elke dag dat u een openbare voortgangsfoto deelt, heeft u één doel minder om te schrijven.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هر روز که یک عکس پیشرفت عمومی را به اشتراک می گذارید، یک هدف کمتر برای نوشتن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Chaque jour où vous partagez une photo publique de vos progrès, vous aurez un objectif de moins à écrire.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An jedem Tag, an dem Sie ein öffentliches Fortschrittsfoto teilen, müssen Sie ein Ziel weniger aufschreiben.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દરરોજ તમે સાર્વજનિક પ્રગતિનો ફોટો શેર કરો છો, તમારી પાસે લખવાનું એક ઓછું લક્ષ્ય હશે.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प्रत्येक दिन जब आप सार्वजनिक रूप से प्रगति की तस्वीर साझा करेंगे तो आपको लिखने के लिए एक लक्ष्य कम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Ogni giorno in cui condividerai una foto pubblica dei tuoi progressi avrai un obiettivo in meno da scrivere.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毎日進捗状況の写真を公開するごとに、書き込む目標が 1 つ減ります。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매일 공개 진행 상황 사진을 공유하면 써야 할 목표가 하나씩 줄어듭니다.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Her roj ku hûn wêneyek pêşkeftina gelemperî parve bikin hûn ê armancek kêmtir hebe ku hûn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Setiap hari anda berkongsi foto kemajuan awam anda akan mempunyai kurang satu matlamat untuk menulis.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നിങ്ങൾ ഒരു പൊതു പുരോഗതി ഫോട്ടോ പങ്കിടുന്ന ഓരോ ദിവസവും നിങ്ങൾക്ക് എഴുതാൻ ഒരു ലക്ഷ്യം കുറവായിരിക്കും.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प्रत्येक दिन तपाईले सार्वजनिक प्रगतिको तस्बिर साझा गर्नुहुन्छ तपाईसँग लेख्नको लागि एक कम लक्ष्य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هره ورځ تاسو د عامه پرمختګ عکس شریک کړئ تاسو به د لیکلو لپاره لږ هدف ولرئ.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 cada dia que você compartilhar uma foto pública do seu progresso, você terá uma meta a menos para escrever.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ਹਰ ਦਿਨ ਤੁਸੀਂ ਇੱਕ ਜਨਤਕ ਪ੍ਰਗਤੀ ਦੀ ਫੋਟੋ ਸਾਂਝੀ ਕਰਦੇ ਹੋ, ਤੁਹਾਡੇ ਕੋਲ ਲਿਖਣ ਲਈ ਇੱਕ ਘੱਟ ਟੀਚਾ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Каждый день, когда вы делитесь публичной фотографией своего прогресса, у вас будет на одну цель меньше.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Сваки дан када делите јавну фотографију напретка, имаћете један циљ мање за писање.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Maalin kasta oo aad wadaagto sawirka horumarka dadweynaha waxaad yeelan doontaa hal hadaf oo yar oo aad ku qorto.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Cada día que compartas una foto pública de tu progreso tendrás un objetivo menos que escribir.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Unggal dinten anjeun ngabagi poto kamajuan umum anjeun bakal gaduh tujuan anu kirang pikeun nyerat.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Kila siku unaposhiriki picha ya maendeleo ya umma utakuwa na lengo moja pungufu la kuandika.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Varje dag du delar ett offentligt framstegsfoto har du ett mål mindre att skriva.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Bawat araw na nagbabahagi ka ng isang pampublikong larawan sa pag-unlad ay magkakaroon ka ng isang mas kaunting layunin na isulat.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ஒவ்வொரு நாளும் நீங்கள் பொது முன்னேற்றப் புகைப்படத்தைப் பகிரும் போது, நீங்கள் எழுதுவதற்கு ஒரு இலக்கைக் குறைவாகக் கொண்டிருப்பீர்கள்.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ทุกๆ วันที่คุณแบ่งปันภาพความคืบหน้าต่อสาธารณะ คุณจะมีเป้าหมายที่ต้องเขียนลดลงหนึ่งเป้าหมาย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Her gün herkese açık bir ilerleme fotoğrafı paylaştığınızda, yazmanız gereken hedeflerden biri daha az olacaktır.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Кожного дня, коли ви ділитеся публічною фотографією прогресу, у вас буде на одну мету менше.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ہر روز آپ عوامی ترقی کی تصویر کا اشتراک کرتے ہیں آپ کے پاس لکھنے کا ایک کم مقصد ہوگا۔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Mỗi ngày bạn chia sẻ một bức ảnh tiến trình công khai, bạn sẽ bớt đi một mục tiêu cần viết.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d9920f3636_0_24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2d9920f3636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If you have not asked for a photo, please open your booklet and write your goal for next class.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If you don’t have a photo, please open your booklet and write your goal.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Nëse nuk keni kërkuar një foto, ju lutemi hapni broshurën tuaj dhe shkruani qëllimin tuaj për klasën tjetër.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ፎቶ ካልጠየቅክ፣ እባክህ ቡክሌትህን ከፍተህ ለቀጣይ ክፍል ግብህን ጻፍ።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إذا لم تطلب صورة، يرجى فتح كتيبك وكتابة هدفك للدرس القادم.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Եթե լուսանկար չես խնդրել, բացիր գրքույկդ և գրիր հաջորդ դասի նպատակդ: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 no has demanat cap foto, obriu el teu quadern i escriu el teu objectiu per a la propera classe.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如果您还没有要求拍照，请打开您的小册子并写下您下一节课的目标。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Als u geen foto hebt aangevraagd, open dan uw boekje en schrijf uw doel voor de volgende les op.</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اگر عکسی نخواسته اید، لطفا جزوه خود را باز کنید و هدف خود را برای کلاس بعدی بنویسید.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 vous n'avez pas demandé de photo, veuillez ouvrir votre livret et écrire votre objectif pour le prochain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Wenn Sie nicht um ein Foto gebeten haben, öffnen Sie bitte Ihr Heft und schreiben Sie Ihr Ziel für die nächste Unterrichtsstunde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જો તમે ફોટો માંગ્યો નથી, તો કૃપા કરીને તમારી પુસ્તિકા ખોલો અને આગામી વર્ગ માટે તમારું લક્ષ્ય લખો.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यदि आपने फोटो नहीं मांगा है, तो कृपया अपनी पुस्तिका खोलें और अगली कक्षा के लिए अपना लक्ष्य लिखें।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Se non hai richiesto una foto, apri il tuo opuscolo e scrivi il tuo obiettivo per la prossima lezione.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写真を依頼していない場合は、冊子を開いて次回の授業の目標を書いてください。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사진을 요청하지 않으셨다면 책자를 펴서 다음 수업의 목표를 적어주세요.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Ger we wêneyek nepirse, ji kerema xwe pirtûka xwe vekin û armanca xwe ya ji bo pola din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Jika anda belum meminta foto, sila buka buku kecil anda dan tulis matlamat anda untuk kelas seterusnya.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നിങ്ങൾ ഒരു ഫോട്ടോ ആവശ്യപ്പെട്ടിട്ടില്ലെങ്കിൽ, നിങ്ങളുടെ ബുക്ക്‌ലെറ്റ് തുറന്ന് അടുത്ത ക്ലാസിലേക്കുള്ള നിങ്ങളുടെ ലക്ഷ്യം എഴുതുക.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यदि तपाईंले फोटोको लागि सोध्नु भएको छैन भने, कृपया आफ्नो पुस्तिका खोल्नुहोस् र अर्को कक्षाको लागि आफ्नो लक्ष्य लेख्नुहोस्।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که تاسو د عکس غوښتنه نه ده کړې، نو مهرباني وکړئ خپل کتابچه خلاص کړئ او د راتلونکي ټولګي لپاره خپل هدف ولیکئ.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Se você não pediu uma foto, abra seu livreto e escreva sua meta para a próxima 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ਜੇ ਤੁਸੀਂ ਫੋਟੋ ਨਹੀਂ ਮੰਗੀ ਹੈ, ਤਾਂ ਕਿਰਪਾ ਕਰਕੇ ਆਪਣੀ ਕਿਤਾਬਚਾ ਖੋਲ੍ਹੋ ਅਤੇ ਅਗਲੀ ਕਲਾਸ ਲਈ ਆਪਣਾ ਟੀਚਾ ਲਿਖੋ।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Если вы не запрашивали фотографию, пожалуйста, откройте свой буклет и напишите свою цель на следующее занятие.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Ако нисте тражили фотографију, отворите своју књижицу и напишите свој циљ за следећи час.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Haddii aanad waydiisan sawir, fadlan fur buug-yarahaaga oo qor hadafkaaga fasalka xiga.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 no has solicitado una foto, abre tu folleto y escribe tu objetivo para la próxima clase.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Upami anjeun teu acan naroskeun poto, mangga buka buklet anjeun sareng tulis tujuan anjeun pikeun kelas salajengna.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Ikiwa haujaomba picha, tafadhali fungua kijitabu chako na uandike lengo lako la darasa lijalo.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Om du inte har bett om ett foto, öppna ditt häfte och skriv ditt mål för nästa lektion.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Kung hindi ka pa humingi ng larawan, mangyaring buksan ang iyong buklet at isulat ang iyong layunin para sa susunod na klase.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நீங்கள் புகைப்படம் கேட்கவில்லை என்றால், உங்கள் கையேட்டைத் திறந்து அடுத்த வகுப்பிற்கான இலக்கை எழுதுங்கள்.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หากคุณไม่ได้ขอรูปถ่าย โปรดเปิดสมุดและเขียนเป้าหมายของคุณสำหรับชั้นเรียนครั้งต่อไป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Fotoğraf talebinde bulunmadıysanız lütfen kitapçığınızı açın ve bir sonraki derse yönelik hedefinizi yazın.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Якщо ви не просили фото, відкрийте свій буклет і напишіть свою мету для наступного заняття.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اگر آپ نے تصویر نہیں مانگی ہے تو براہ کرم اپنا کتابچہ کھولیں اور اگلی کلاس کے لیے اپنا مقصد لکھیں۔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Nếu bạn chưa yêu cầu chụp ảnh, vui lòng mở tập sách và viết mục tiêu cho buổi học tiếp theo.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89daf9ebb7_0_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89daf9ebb7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d9a3170eda_0_6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2d9a3170eda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the end of class, you will either: give me your booklet with tomorrow's goal, give me your artwork to photograph, or put your artwork away because I have already taken a picture.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If you already a photo, put it away! Otherwise, give me your goal or artwork.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Në fund të orës së mësimit, ju ose: më jepni broshurën tuaj me qëllimin e së nesërmes, më jepni veprat tuaja artistike për të fotografuar, ose hiqni veprën tuaj të artit, sepse tashmë kam bërë një fotografi.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በክፍል መጨረሻ፣ አንድም የሚከተሉትን ትሆናለህ፡ የነገውን ግብ የያዘ ቡክሌትህን ስጠኝ፣ የጥበብ ስራህን ፎቶግራፍ እንድነሳ ስጠኝ፣ ወይም ቀደም ብዬ ፎቶ ስላነሳሁ የስነጥበብ ስራህን አስቀምጥ።</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في نهاية الفصل الدراسي، سوف تقوم إما بما يلي: إعطائي كتيبًا يتضمن هدف الغد، أو إعطائي عملك الفني لتصويره، أو وضع عملك الفني جانبًا لأنني التقطت صورة بالفعل.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Դասի վերջում դուք կա՛մ՝ կտաք ինձ ձեր գրքույկը վաղվա նպատակի համար, կտաք ինձ նկարելու ձեր ստեղծագործությունը, կամ կդնեք ձեր ստեղծագործությունները, քանի որ ես արդեն նկարել եմ: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Al final de la classe, o bé: donar-me el teu llibret amb l'objectiu de demà, donar-me la teva obra d'art per fotografiar o guardar la teva obra d'art perquè ja he fet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课程结束时，您可以：将写有明天目标的小册子给我，将您的艺术作品给我拍照，或者将您的艺术作品收起来，因为我已经拍了照片。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Aan het eind van de les geef je mij je boekje met het doel voor morgen, geef je mij je kunstwerk om te fotograferen, of berg je je kunstwerk op omdat ik al een foto heb gemaakt.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در پایان کلاس، شما یکی از این موارد را خواهید داشت: جزوه خود را با هدف فردا به من بدهید، اثر هنری خود را برای عکاسی به من بدهید، یا اثر هنری خود را کنار بگذارید زیرا قبلاً عکس گرفته ام.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À la fin du cours, vous devrez soit : me donner votre livret avec l'objectif de demain, soit me donner votre œuvre à photographier, soit ranger votre œuvre car j'ai déjà pris une photo.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Am Ende des Unterrichts geben Sie mir entweder Ihr Heft mit dem morgigen Ziel, geben mir Ihr Kunstwerk zum Fotografieren oder legen Ihr Kunstwerk weg, weil ich bereits ein Foto gemacht habe.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વર્ગના અંતે, તમે કાં તો: મને આવતીકાલના ધ્યેય સાથે તમારી પુસ્તિકા આપો, મને ફોટોગ્રાફ કરવા માટે તમારી આર્ટવર્ક આપો, અથવા તમારી આર્ટવર્ક દૂર કરો કારણ કે મેં પહેલેથી જ એક ચિત્ર લીધું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कक्षा के अंत में, आप या तो मुझे कल के लक्ष्य के साथ अपनी पुस्तिका देंगे, या मुझे फोटो खींचने के लिए अपनी कलाकृति देंगे, या अपनी कलाकृति को दूर रख देंगे क्योंकि मैंने पहले ही एक तस्वीर ले ली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Alla fine della lezione, potrai scegliere se: darmi il tuo opuscolo con l'obiettivo di domani, darmi il tuo lavoro da fotografare o metterlo via perché ne ho già scattato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授業の終わりには、明日の目標を書いた小冊子を私に渡すか、写真を撮らせるためにアートワークを私に渡すか、私がすでに写真を撮っているのでアートワークを片付けるかのいずれかを行っていただ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수업이 끝나면 내일의 목표가 적힌 책자를 주거나, 사진을 찍으라고 작품을 주거나, 이미 사진을 찍었으므로 작품을 치워두는 두 가지 중 하나를 선택하게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Di dawiya dersê de, hûn ê yan: Pirtûka xwe ya bi armanca sibe bidin min, hunera xwe bidin min ku wênekêş bikim, an jî hunera xwe ji holê rakin ji ber ku min berê wêne kişandiye.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Pada akhir kelas, anda akan sama ada: berikan saya buku kecil anda dengan matlamat esok, berikan saya karya seni anda untuk diambil gambar, atau letakkan karya seni anda kerana saya telah mengambil gambar.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ക്ലാസ്സിൻ്റെ അവസാനം, നിങ്ങൾ ഒന്നുകിൽ: നാളത്തെ ലക്ഷ്യവുമായി നിങ്ങളുടെ ബുക്ക്ലെറ്റ് തരൂ, ഫോട്ടോ എടുക്കാൻ നിങ്ങളുടെ കലാസൃഷ്ടി തരൂ, അല്ലെങ്കിൽ ഞാൻ ഇതിനകം ഒരു ചിത്രമെടുത്തതിനാൽ നിങ്ങളുടെ കലാസൃഷ്‌ടി മാറ്റിവെക്കുക.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कक्षाको अन्त्यमा, तपाईंले या त: मलाई भोलिको लक्ष्यसहितको तपाईंको पुस्तिका दिनुहोस्, मलाई फोटो खिच्न तपाईंको कलाकृति दिनुहोस्, वा तपाईंको कलाकृति छोड्नुहोस् किनभने मैले पहिले नै तस्विर लिएको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د ټولګي په پای کې، تاسو به یا: ماته د سبا هدف سره خپل کتابچه راکړئ، خپل هنري اثار د عکس اخیستلو لپاره راکړئ، یا خپل اثار پریږدئ ځکه چې ما دمخه عکس اخیستی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No final da aula, você irá: me dar seu livreto com a meta de amanhã, me dar seu trabalho artístico para fotografar ou guardar seu trabalho artístico porque eu já tirei uma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ਕਲਾਸ ਦੇ ਅੰਤ 'ਤੇ, ਤੁਸੀਂ ਜਾਂ ਤਾਂ: ਮੈਨੂੰ ਕੱਲ੍ਹ ਦੇ ਟੀਚੇ ਦੇ ਨਾਲ ਆਪਣੀ ਕਿਤਾਬਚਾ ਦਿਓ, ਮੈਨੂੰ ਫੋਟੋ ਖਿੱਚਣ ਲਈ ਆਪਣੀ ਕਲਾਕਾਰੀ ਦਿਓ, ਜਾਂ ਆਪਣੀ ਕਲਾਕਾਰੀ ਨੂੰ ਦੂਰ ਰੱਖੋ ਕਿਉਂਕਿ ਮੈਂ ਪਹਿਲਾਂ ਹੀ ਇੱਕ ਤਸਵੀਰ ਖਿੱਚ ਲਈ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В конце занятия вы либо: отдадите мне свой буклет с целью на завтра, либо отдадите мне свои рисунки для фотографирования, либо отложите свои рисунки, потому что я уже сделал снимок.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На крају часа ћете или: дати ми своју књижицу са сутрашњим циљем, дати ми своје уметничко дело да га фотографишем или склонити своје уметничко дело јер сам већ сликао.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Dhammaadka fasalka, waxaad noqon doontaa: waxaad i siin doontaa buug-yarahaaga yoolka berrito leh, ii dhiib farshaxankaaga si aan u sawiro, ama meel iska dhigo farshaxankaaga sababtoo ah mar hore ayaan sawir qaaday.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Al final de la clase, deberás: darme tu folleto con el objetivo de mañana, darme tu trabajo artístico para fotografiar o guardar tu trabajo artístico porque ya he tomado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Dina ahir kelas, anjeun bakal: masihan kuring buklet anjeun sareng tujuan énjing, masihan kuring karya seni anjeun pikeun dipoto, atanapi nempatkeun karya seni anjeun kusabab kuring parantos nyandak gambar.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Mwishoni mwa darasa, utaweza: kunipa kijitabu chako chenye lengo la kesho, unipe mchoro wako nipige picha, au uweke mchoro wako kwa sababu tayari nimeshapiga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 slutet av lektionen kommer du antingen: ge mig ditt häfte med morgondagens mål, ge mig ditt konstverk att fotografera eller lägga undan ditt konstverk för jag har redan tagit en bild.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Sa pagtatapos ng klase, maaari mong: ibigay sa akin ang iyong buklet na may layunin bukas, ibigay sa akin ang iyong likhang sining para kunan ng larawan, o itabi ang iyong likhang sining dahil nakakuha na ako ng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வகுப்பின் முடிவில், நீங்கள் ஒன்று: நாளைய இலக்குடன் உங்கள் கையேட்டை எனக்குக் கொடுங்கள், புகைப்படம் எடுக்க உங்கள் கலைப்படைப்பைக் கொடுங்கள் அல்லது நான் ஏற்கனவே ஒரு படத்தை எடுத்துவிட்டதால் உங்கள் கலைப்படைப்பை ஒதுக்கி வைக்கவும்.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เมื่อจบคาบเรียน คุณจะต้อง: ส่งสมุดจดเป้าหมายของวันพรุ่งนี้มาให้ฉัน, ส่งผลงานศิลปะของคุณมาให้ฉันถ่ายรูป หรือเก็บผลงานศิลปะของคุณไว้ เพราะฉันถ่ายรูปไว้แล้ว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Dersin sonunda ya bana yarının hedeflerini içeren kitapçığını vereceksin, ya bana fotoğrafını çekmem için sanat eserini vereceksin ya da ben zaten fotoğrafını çektiğim için sanat eserini kaldıracaksın.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Наприкінці уроку ви або: дасте мені свій буклет із завтрашньою метою, дасте мені свій твір, щоб я його сфотографував, або приберете свій твір, тому що я вже зробив фото.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کلاس کے اختتام پر، آپ یا تو کریں گے: مجھے کل کے مقصد کے ساتھ اپنا کتابچہ دیں، تصویر بنانے کے لیے اپنا آرٹ ورک دیں، یا اپنا آرٹ ورک چھوڑ دیں کیونکہ میں نے پہلے ہی تصویر کھینچ لی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Vào cuối buổi học, các em sẽ phải: đưa cho tôi tập sách ghi mục tiêu ngày mai, đưa cho tôi tác phẩm nghệ thuật để chụp ảnh hoặc cất tác phẩm nghệ thuật đi vì tôi đã chụp ảnh rồi.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fdc5a6cde2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fdc5a6cd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900">
                <a:latin typeface="Open Sans"/>
                <a:ea typeface="Open Sans"/>
                <a:cs typeface="Open Sans"/>
                <a:sym typeface="Open Sans"/>
              </a:rPr>
              <a:t>These are two drawings done by a Taiwanese artist named Hsi Chun Huang.</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وهذان رسومات الذي قام به الفنان التايواني اسمه شي هوانغ تشون.</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Ang mga ito ay dalawang guhit na ginawa ng isang Taiwanese artist na may pangalang Hsi Chun Huang.</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Hizi ni michoro ya mbili uliofanywa na msanii Taiwan aitwaye Hsi Chun Huang.</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다음은 (朱熹) 천 황라는 대만의 예술가에 의해 수행이 도면이다.</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Dies sind zwei Zeichnungen von einem taiwanesischen Künstler gemacht namens Hsi Chun Huang.</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Kuwani waa laba sawiro sameeyey by artist ah oo la odhan jiray Taiwan HSI Chun Huang.</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这些是由名为淅骏晃了台湾艺术家做了两个图纸。</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Ev her du şêwekariyê kiriye, ji aliyê hunermend Taywanî bi navê Hsi Chun Huang in.</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यी दुई रेखाचित्र Hsi चुन भयोंग नामको ताइवानी कलाकार गरेको हो।</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Estes são dois desenhos feitos por um artista taiwanês chamado Hsi Chun Huang.</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US" sz="900">
                <a:latin typeface="Open Sans"/>
                <a:ea typeface="Open Sans"/>
                <a:cs typeface="Open Sans"/>
                <a:sym typeface="Open Sans"/>
              </a:rPr>
              <a:t>These are not done in coloured pencil, but in coloured pastel.</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هذه لا تتم في قلم رصاص اللون، ولكن في الباستيل الملونة.</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Ang mga ito ay hindi ginawa sa mga may-kulay na lapis, kundi sa kulay pastel.</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Hizi si kufanyika katika kalamu za rangi, lakini katika Pastel rangi.</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이들은 색연필에서 수행하지만, 파스텔 컬러에 있지 않습니다.</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Diese sind nicht in Farbstift gemacht, aber in farbigem Pastell.</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Kuwan waxaa laguma sameeyo in tan qalin midab, laakiin pastel midab leh.</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这些都不是在彩色铅笔做，但在彩色蜡笔。</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Ew jî, di pencil coloured nekiriye, lê li pastel bi reng.</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यी रंग पेन्सिल मा गरेको छैन, तर रंग प्यास्टेल मा।</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Estes não são feitos em lápis de cor, mas em tons pastel.</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US" sz="900">
                <a:latin typeface="Open Sans"/>
                <a:ea typeface="Open Sans"/>
                <a:cs typeface="Open Sans"/>
                <a:sym typeface="Open Sans"/>
              </a:rPr>
              <a:t>If you've ever gotten a chance to use artist quality pastels, it can be a game changer.</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إذا كنت قد حصلت من أي وقت مضى على فرصة لاستخدام الباستيل جودة الفنان، يمكن أن يكون لعبة تبديل.</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Kung kailanman na iyong nakuha ng isang pagkakataon upang gamitin ang kalidad ng artist pastels, maaari itong maging isang laro changer.</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Kama umewahi waliopata nafasi ya kutumia pastels msanii quality, inaweza kuwa Changer mchezo.</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혹시 아티스트 품질 파스텔을 사용 할 수있는 기회를받은 적이 있다면, 그것은 게임 체인저가 될 수 있습니다.</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Wenn Sie jemals eine Chance zu nutzen Künstler Qualität Pastelle bekommen haben, kann es ein Spiel-Wechsler sein.</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Haddii aad weligaa helay fursad in ay isticmaalaan pastels tayada artist, waxay noqon kartaa baddali kulan.</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如果你曾经得到一个机会，用艺术家的品质粉彩，它可以是一个改变游戏规则。</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Ger tu qet şansê bi kar pastels quality artist bistanda kirine, ew jî dikare bibe Guhertina game.</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के तपाईं कहिल्यै कलाकार गुणस्तर रङ्गिन प्रयोग गर्ने मौका मिल्यो गर्नुभएको छ भने, यो एक खेल changer हुन सक्छ।</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Se você já teve a chance de usar pastéis artista de qualidade, pode ser um divisor de águas.</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US" sz="900">
                <a:latin typeface="Open Sans"/>
                <a:ea typeface="Open Sans"/>
                <a:cs typeface="Open Sans"/>
                <a:sym typeface="Open Sans"/>
              </a:rPr>
              <a:t>You're able to get the intensity of colour that comes from painting combined with the quickness and flexibility of drawing.</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كنت قادرا على الحصول على كثافة اللون الذي يأتي من اللوحة جنبا إلى جنب مع السرعة والمرونة في الرسم.</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Ikaw ay magagawang upang makuha ang intensity ng kulay na nagmumula sa pagpipinta na kasama ng bilis at flexibility ng pagguhit.</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Wewe ni uwezo wa kupata nguvu ya rangi ambayo inatokana na uchoraji pamoja na quickness na mabadiliko ya kuchora.</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당신은 순발력과 도면의 유연성과 결합하는 회화에서 오는 색의 강도를 얻을 수있어.</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Sie sind in der Lage, die Intensität der Farbe zu erhalten, die mit der Schnelligkeit und Flexibilität der Zeichnung kombiniert von der Malerei kommt.</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Waxaad tahay heli karo xoogga midabka timaada rinjiyeynta weheliso ku quickness iyo dabacsanaanta ee sawir.</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你能得到的是来自与速度和绘图的灵活性相结合的绘画色彩的强度。</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We nikaribû hûn ji bo xurtbûna color ku ji tabloyeke bi quickness û delîveya ji odên bi hev re tê ye.</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तपाईं चित्रकला को quickness र रेखाचित्र को लचीलापन संग संयुक्त आउँछ कि रंग को तीव्रता प्राप्त गर्न सक्षम हुनुहुन्छ।</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Você é capaz de obter a intensidade da cor que vem da pintura combinada com a rapidez e flexibilidade de desenho.</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US" sz="900">
                <a:latin typeface="Open Sans"/>
                <a:ea typeface="Open Sans"/>
                <a:cs typeface="Open Sans"/>
                <a:sym typeface="Open Sans"/>
              </a:rPr>
              <a:t>These artworks show everyday people at home doing everyday things.</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هذه الأعمال الفنية تظهر الحياة اليومية للشعب في الداخل تسيير الامور اليومية.</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Ang mga likhang sining ipakita araw-araw na mga tao sa bahay paggawa ng araw-araw na mga bagay.</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kazi za sanaa hizi zinaonyesha watu kila siku nyumbani kufanya kila siku mambo.</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이 작품은 일상의 일을 집에서 매일 사람들을 보여줍니다.</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Diese Kunstwerke zeigen jeden Tag Menschen zu Hause jeden Tag Dinge zu tun.</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arts waxay muujinayaan dadka maalin walba guriga samaynaya waxyaabaha maalin kaste.</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这些作品展示在家里常人每天做的事情。</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Ev hunerî gelê rojane de, li malê tiştên rojane de nîşan bide.</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यी कलाकार्यहरू दैनिक कुराहरू गरिरहेको घरमा दैनिक मान्छे देखाउँछ।</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Estas obras de arte mostram pessoas comuns em casa fazendo coisas cotidianas.</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US" sz="900">
                <a:latin typeface="Open Sans"/>
                <a:ea typeface="Open Sans"/>
                <a:cs typeface="Open Sans"/>
                <a:sym typeface="Open Sans"/>
              </a:rPr>
              <a:t>They remind us that the people that light up our life the most are often those who are closest to us.</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وهي تذكرنا بأن الشعب التي تضيء حياتنا أكثر في كثير من الأحيان أولئك الذين هم أقرب الناس إلينا.</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Sila ipaalala sa amin na ang mga tao na sindihan ang ating buhay sa mga pinaka-madalas ang mga taong pinakamalapit sa amin.</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Wao kutukumbusha kwamba watu kwamba mwanga juu ya maisha yetu wengi ni mara nyingi wale ambao ni karibu na sisi.</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그들은 우리의 삶에 불을 사람들이 가장 우리에게 가장 가까운 사람들은 종종 것을 우리에게 상기시켜.</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Sie erinnern uns daran, dass die Menschen, die unser Leben erleuchten die meisten sind oft diejenigen, die uns am nächsten sind.</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Waxa ay ina xusuusinayaan in dadka iftiimin ilaa our nolosha ugu inta badan waa kuwa ugu dhow noo.</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他们提醒我们，那照亮了我们生活中的人最经常是那些谁是离我们最近。</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Ew tînin bîra me ku gelê ku ronahî jiyana me de gelek caran kesên ku li ber singê me de ne.</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तिनीहरूले अप हाम्रो जीवन ज्योति मान्छे भन्दा हामीलाई घनिष्ठ भएकाहरूलाई अक्सर छन् भनेर हामीलाई सम्झाउने।</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Eles nos lembram que as pessoas que iluminam nossa vida mais são muitas vezes aqueles que estão mais próximos de nós.</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US" sz="900">
                <a:latin typeface="Open Sans"/>
                <a:ea typeface="Open Sans"/>
                <a:cs typeface="Open Sans"/>
                <a:sym typeface="Open Sans"/>
              </a:rPr>
              <a:t>They also happen to use very carefully chosen complementary colour schemes.</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حدوثها أيضا إلى استخدام أنظمة جدا تم اختيارها بعناية الألوان المكملة.</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Sila rin mangyari upang gamitin ang napaka-maingat na pinili komplementaryong mga scheme ng kulay.</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Pia kutokea kwa kutumia sana kwa makini waliochaguliwa miradi nyongeza rangi.</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그들은 또한 매우 신중하게 선택 보완 색 구성표를 사용하는 일이.</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Sie passieren auch sehr sorgfältig ausgewählte komplementäre Farbschemata zu verwenden.</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Waxay kaloo ku dhici in ay isticmaalaan qorsheyaasha midabka kaabaha aad si taxadir leh u doortay.</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他们还碰巧使用非常仔细地选择互补的配色方案。</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Ew jî bibe bi kar şemaya rengan temamker de, pir bi baldarî tê hilbijartin.</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तिनीहरूले पनि धेरै ध्यान दिएर चुनिएको पूरक रंग योजनाहरु प्रयोग गर्न हुन।</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Eles também acontecerá a usar esquemas de cores complementares muito cuidadosamente escolhidos.</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US" sz="900">
                <a:latin typeface="Open Sans"/>
                <a:ea typeface="Open Sans"/>
                <a:cs typeface="Open Sans"/>
                <a:sym typeface="Open Sans"/>
              </a:rPr>
              <a:t>And you will learn more about what that means shortly.</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وسوف تتعلم المزيد حول ما يعنيه ذلك قريبا.</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At ikaw ay matuto nang higit pa tungkol sa mga paraan kung ano ang na sa ilang sandali.</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Na utakuwa kujifunza zaidi juu ya nini maana ya muda mfupi.</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그리고 당신은 곧 무엇을 그 수단에 대한 자세한 내용을 배울 것입니다.</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Und Sie werden erfahren Sie mehr über, was das bedeutet kurz.</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Oo aad wax dheeraad ah oo ku saabsan waxa ay la micno tahay baran doontaa wax yar.</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你会了解这是什么意思不久。</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Û tu dê zêdetir li ser çi ku tê wateya demeke kin de hîn bibin.</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र तपाईं छिट्टै के त्यो भन्नाले बारेमा थप जान्न हुनेछ।</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US" sz="900">
                <a:latin typeface="Open Sans"/>
                <a:ea typeface="Open Sans"/>
                <a:cs typeface="Open Sans"/>
                <a:sym typeface="Open Sans"/>
              </a:rPr>
              <a:t>E você vai aprender mais sobre o que isso significa em breve.</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6405b6cd9a_0_18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6405b6cd9a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f4a89e1572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f4a89e157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f2fd2cb449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f2fd2cb44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2"/>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0" name="Google Shape;70;p11"/>
          <p:cNvSpPr txBox="1"/>
          <p:nvPr>
            <p:ph idx="1" type="body"/>
          </p:nvPr>
        </p:nvSpPr>
        <p:spPr>
          <a:xfrm rot="5400000">
            <a:off x="2309019" y="-251619"/>
            <a:ext cx="4525962"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1" name="Google Shape;71;p11"/>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2" name="Google Shape;72;p11"/>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3" name="Google Shape;73;p1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7" y="2171700"/>
            <a:ext cx="5851525"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6" name="Google Shape;76;p12"/>
          <p:cNvSpPr txBox="1"/>
          <p:nvPr>
            <p:ph idx="1" type="body"/>
          </p:nvPr>
        </p:nvSpPr>
        <p:spPr>
          <a:xfrm rot="5400000">
            <a:off x="541338" y="190501"/>
            <a:ext cx="5851525"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7" name="Google Shape;77;p12"/>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8" name="Google Shape;78;p12"/>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9" name="Google Shape;79;p1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p14"/>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8" name="Google Shape;88;p14"/>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9" name="Google Shape;89;p14"/>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0" name="Shape 90"/>
        <p:cNvGrpSpPr/>
        <p:nvPr/>
      </p:nvGrpSpPr>
      <p:grpSpPr>
        <a:xfrm>
          <a:off x="0" y="0"/>
          <a:ext cx="0" cy="0"/>
          <a:chOff x="0" y="0"/>
          <a:chExt cx="0" cy="0"/>
        </a:xfrm>
      </p:grpSpPr>
      <p:sp>
        <p:nvSpPr>
          <p:cNvPr id="91" name="Google Shape;91;p15"/>
          <p:cNvSpPr txBox="1"/>
          <p:nvPr>
            <p:ph type="title"/>
          </p:nvPr>
        </p:nvSpPr>
        <p:spPr>
          <a:xfrm rot="5400000">
            <a:off x="4732350" y="2171688"/>
            <a:ext cx="5851500"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92" name="Google Shape;92;p15"/>
          <p:cNvSpPr txBox="1"/>
          <p:nvPr>
            <p:ph idx="1" type="body"/>
          </p:nvPr>
        </p:nvSpPr>
        <p:spPr>
          <a:xfrm rot="5400000">
            <a:off x="541350" y="190488"/>
            <a:ext cx="5851500"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3" name="Google Shape;93;p15"/>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4" name="Google Shape;94;p15"/>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5" name="Google Shape;95;p15"/>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6" name="Shape 96"/>
        <p:cNvGrpSpPr/>
        <p:nvPr/>
      </p:nvGrpSpPr>
      <p:grpSpPr>
        <a:xfrm>
          <a:off x="0" y="0"/>
          <a:ext cx="0" cy="0"/>
          <a:chOff x="0" y="0"/>
          <a:chExt cx="0" cy="0"/>
        </a:xfrm>
      </p:grpSpPr>
      <p:sp>
        <p:nvSpPr>
          <p:cNvPr id="97" name="Google Shape;97;p1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98" name="Google Shape;98;p16"/>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9" name="Google Shape;99;p16"/>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0" name="Google Shape;100;p16"/>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1" name="Google Shape;101;p16"/>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2" name="Shape 102"/>
        <p:cNvGrpSpPr/>
        <p:nvPr/>
      </p:nvGrpSpPr>
      <p:grpSpPr>
        <a:xfrm>
          <a:off x="0" y="0"/>
          <a:ext cx="0" cy="0"/>
          <a:chOff x="0" y="0"/>
          <a:chExt cx="0" cy="0"/>
        </a:xfrm>
      </p:grpSpPr>
      <p:sp>
        <p:nvSpPr>
          <p:cNvPr id="103" name="Google Shape;103;p17"/>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04" name="Google Shape;104;p17"/>
          <p:cNvSpPr/>
          <p:nvPr>
            <p:ph idx="2" type="pic"/>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105" name="Google Shape;105;p17"/>
          <p:cNvSpPr txBox="1"/>
          <p:nvPr>
            <p:ph idx="1"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dk1"/>
              </a:buClr>
              <a:buSzPts val="32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28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9pPr>
          </a:lstStyle>
          <a:p/>
        </p:txBody>
      </p:sp>
      <p:sp>
        <p:nvSpPr>
          <p:cNvPr id="106" name="Google Shape;106;p17"/>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7" name="Google Shape;107;p17"/>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8" name="Google Shape;108;p17"/>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9" name="Shape 109"/>
        <p:cNvGrpSpPr/>
        <p:nvPr/>
      </p:nvGrpSpPr>
      <p:grpSpPr>
        <a:xfrm>
          <a:off x="0" y="0"/>
          <a:ext cx="0" cy="0"/>
          <a:chOff x="0" y="0"/>
          <a:chExt cx="0" cy="0"/>
        </a:xfrm>
      </p:grpSpPr>
      <p:sp>
        <p:nvSpPr>
          <p:cNvPr id="110" name="Google Shape;110;p18"/>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11" name="Google Shape;111;p18"/>
          <p:cNvSpPr txBox="1"/>
          <p:nvPr>
            <p:ph idx="1" type="body"/>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2" name="Google Shape;112;p18"/>
          <p:cNvSpPr txBox="1"/>
          <p:nvPr>
            <p:ph idx="2"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dk1"/>
              </a:buClr>
              <a:buSzPts val="32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28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9pPr>
          </a:lstStyle>
          <a:p/>
        </p:txBody>
      </p:sp>
      <p:sp>
        <p:nvSpPr>
          <p:cNvPr id="113" name="Google Shape;113;p18"/>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4" name="Google Shape;114;p18"/>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5" name="Google Shape;115;p18"/>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6" name="Shape 116"/>
        <p:cNvGrpSpPr/>
        <p:nvPr/>
      </p:nvGrpSpPr>
      <p:grpSpPr>
        <a:xfrm>
          <a:off x="0" y="0"/>
          <a:ext cx="0" cy="0"/>
          <a:chOff x="0" y="0"/>
          <a:chExt cx="0" cy="0"/>
        </a:xfrm>
      </p:grpSpPr>
      <p:sp>
        <p:nvSpPr>
          <p:cNvPr id="117" name="Google Shape;117;p19"/>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18" name="Google Shape;118;p19"/>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9" name="Google Shape;119;p19"/>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0" name="Google Shape;120;p19"/>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1" name="Shape 121"/>
        <p:cNvGrpSpPr/>
        <p:nvPr/>
      </p:nvGrpSpPr>
      <p:grpSpPr>
        <a:xfrm>
          <a:off x="0" y="0"/>
          <a:ext cx="0" cy="0"/>
          <a:chOff x="0" y="0"/>
          <a:chExt cx="0" cy="0"/>
        </a:xfrm>
      </p:grpSpPr>
      <p:sp>
        <p:nvSpPr>
          <p:cNvPr id="122" name="Google Shape;122;p20"/>
          <p:cNvSpPr txBox="1"/>
          <p:nvPr>
            <p:ph type="title"/>
          </p:nvPr>
        </p:nvSpPr>
        <p:spPr>
          <a:xfrm>
            <a:off x="630238" y="365125"/>
            <a:ext cx="7886700" cy="13257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23" name="Google Shape;123;p20"/>
          <p:cNvSpPr txBox="1"/>
          <p:nvPr>
            <p:ph idx="1" type="body"/>
          </p:nvPr>
        </p:nvSpPr>
        <p:spPr>
          <a:xfrm>
            <a:off x="630238" y="1681163"/>
            <a:ext cx="3868800" cy="8238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9pPr>
          </a:lstStyle>
          <a:p/>
        </p:txBody>
      </p:sp>
      <p:sp>
        <p:nvSpPr>
          <p:cNvPr id="124" name="Google Shape;124;p20"/>
          <p:cNvSpPr txBox="1"/>
          <p:nvPr>
            <p:ph idx="2" type="body"/>
          </p:nvPr>
        </p:nvSpPr>
        <p:spPr>
          <a:xfrm>
            <a:off x="630238" y="2505075"/>
            <a:ext cx="3868800" cy="3684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5" name="Google Shape;125;p20"/>
          <p:cNvSpPr txBox="1"/>
          <p:nvPr>
            <p:ph idx="3" type="body"/>
          </p:nvPr>
        </p:nvSpPr>
        <p:spPr>
          <a:xfrm>
            <a:off x="4629150" y="1681163"/>
            <a:ext cx="3887700" cy="8238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9pPr>
          </a:lstStyle>
          <a:p/>
        </p:txBody>
      </p:sp>
      <p:sp>
        <p:nvSpPr>
          <p:cNvPr id="126" name="Google Shape;126;p20"/>
          <p:cNvSpPr txBox="1"/>
          <p:nvPr>
            <p:ph idx="4" type="body"/>
          </p:nvPr>
        </p:nvSpPr>
        <p:spPr>
          <a:xfrm>
            <a:off x="4629150" y="2505075"/>
            <a:ext cx="3887700" cy="3684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7" name="Google Shape;127;p20"/>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8" name="Google Shape;128;p20"/>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9" name="Google Shape;129;p20"/>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0" name="Shape 130"/>
        <p:cNvGrpSpPr/>
        <p:nvPr/>
      </p:nvGrpSpPr>
      <p:grpSpPr>
        <a:xfrm>
          <a:off x="0" y="0"/>
          <a:ext cx="0" cy="0"/>
          <a:chOff x="0" y="0"/>
          <a:chExt cx="0" cy="0"/>
        </a:xfrm>
      </p:grpSpPr>
      <p:sp>
        <p:nvSpPr>
          <p:cNvPr id="131" name="Google Shape;131;p2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32" name="Google Shape;132;p21"/>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3" name="Google Shape;133;p21"/>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4" name="Google Shape;134;p21"/>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5" name="Google Shape;135;p21"/>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6" name="Google Shape;136;p21"/>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1143000" y="1122363"/>
            <a:ext cx="6858000" cy="23876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7" name="Google Shape;17;p3"/>
          <p:cNvSpPr txBox="1"/>
          <p:nvPr>
            <p:ph idx="1" type="subTitle"/>
          </p:nvPr>
        </p:nvSpPr>
        <p:spPr>
          <a:xfrm>
            <a:off x="1143000" y="3602038"/>
            <a:ext cx="6858000" cy="1655762"/>
          </a:xfrm>
          <a:prstGeom prst="rect">
            <a:avLst/>
          </a:prstGeom>
          <a:noFill/>
          <a:ln>
            <a:noFill/>
          </a:ln>
        </p:spPr>
        <p:txBody>
          <a:bodyPr anchorCtr="0" anchor="t" bIns="91425" lIns="91425" spcFirstLastPara="1" rIns="91425" wrap="square" tIns="91425">
            <a:noAutofit/>
          </a:bodyPr>
          <a:lstStyle>
            <a:lvl1pPr indent="0" lvl="0" marL="0" marR="0" rtl="0" algn="ctr">
              <a:spcBef>
                <a:spcPts val="480"/>
              </a:spcBef>
              <a:spcAft>
                <a:spcPts val="0"/>
              </a:spcAft>
              <a:buClr>
                <a:schemeClr val="dk1"/>
              </a:buClr>
              <a:buSzPts val="3200"/>
              <a:buFont typeface="Arial"/>
              <a:buNone/>
              <a:defRPr b="0" i="0" sz="2400" u="none" cap="none" strike="noStrike">
                <a:solidFill>
                  <a:schemeClr val="dk1"/>
                </a:solidFill>
                <a:latin typeface="Arial"/>
                <a:ea typeface="Arial"/>
                <a:cs typeface="Arial"/>
                <a:sym typeface="Arial"/>
              </a:defRPr>
            </a:lvl1pPr>
            <a:lvl2pPr indent="0" lvl="1" marL="457200" marR="0" rtl="0" algn="ctr">
              <a:spcBef>
                <a:spcPts val="400"/>
              </a:spcBef>
              <a:spcAft>
                <a:spcPts val="0"/>
              </a:spcAft>
              <a:buClr>
                <a:schemeClr val="dk1"/>
              </a:buClr>
              <a:buSzPts val="2800"/>
              <a:buFont typeface="Arial"/>
              <a:buNone/>
              <a:defRPr b="0" i="0" sz="2000" u="none" cap="none" strike="noStrike">
                <a:solidFill>
                  <a:schemeClr val="dk1"/>
                </a:solidFill>
                <a:latin typeface="Arial"/>
                <a:ea typeface="Arial"/>
                <a:cs typeface="Arial"/>
                <a:sym typeface="Arial"/>
              </a:defRPr>
            </a:lvl2pPr>
            <a:lvl3pPr indent="0" lvl="2" marL="914400" marR="0" rtl="0" algn="ctr">
              <a:spcBef>
                <a:spcPts val="360"/>
              </a:spcBef>
              <a:spcAft>
                <a:spcPts val="0"/>
              </a:spcAft>
              <a:buClr>
                <a:schemeClr val="dk1"/>
              </a:buClr>
              <a:buSzPts val="2400"/>
              <a:buFont typeface="Arial"/>
              <a:buNone/>
              <a:defRPr b="0" i="0" sz="1800" u="none" cap="none" strike="noStrike">
                <a:solidFill>
                  <a:schemeClr val="dk1"/>
                </a:solidFill>
                <a:latin typeface="Arial"/>
                <a:ea typeface="Arial"/>
                <a:cs typeface="Arial"/>
                <a:sym typeface="Arial"/>
              </a:defRPr>
            </a:lvl3pPr>
            <a:lvl4pPr indent="0" lvl="3" marL="1371600" marR="0" rtl="0" algn="ctr">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4pPr>
            <a:lvl5pPr indent="0" lvl="4" marL="1828800" marR="0" rtl="0" algn="ctr">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5pPr>
            <a:lvl6pPr indent="0" lvl="5" marL="22860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6pPr>
            <a:lvl7pPr indent="0" lvl="6" marL="27432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7pPr>
            <a:lvl8pPr indent="0" lvl="7" marL="32004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8pPr>
            <a:lvl9pPr indent="0" lvl="8" marL="3657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9pPr>
          </a:lstStyle>
          <a:p/>
        </p:txBody>
      </p:sp>
      <p:sp>
        <p:nvSpPr>
          <p:cNvPr id="18" name="Google Shape;18;p3"/>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 name="Google Shape;19;p3"/>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 name="Google Shape;20;p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7" name="Shape 137"/>
        <p:cNvGrpSpPr/>
        <p:nvPr/>
      </p:nvGrpSpPr>
      <p:grpSpPr>
        <a:xfrm>
          <a:off x="0" y="0"/>
          <a:ext cx="0" cy="0"/>
          <a:chOff x="0" y="0"/>
          <a:chExt cx="0" cy="0"/>
        </a:xfrm>
      </p:grpSpPr>
      <p:sp>
        <p:nvSpPr>
          <p:cNvPr id="138" name="Google Shape;138;p22"/>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39" name="Google Shape;139;p22"/>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9pPr>
          </a:lstStyle>
          <a:p/>
        </p:txBody>
      </p:sp>
      <p:sp>
        <p:nvSpPr>
          <p:cNvPr id="140" name="Google Shape;140;p22"/>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1" name="Google Shape;141;p22"/>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2" name="Google Shape;142;p22"/>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3" name="Shape 143"/>
        <p:cNvGrpSpPr/>
        <p:nvPr/>
      </p:nvGrpSpPr>
      <p:grpSpPr>
        <a:xfrm>
          <a:off x="0" y="0"/>
          <a:ext cx="0" cy="0"/>
          <a:chOff x="0" y="0"/>
          <a:chExt cx="0" cy="0"/>
        </a:xfrm>
      </p:grpSpPr>
      <p:sp>
        <p:nvSpPr>
          <p:cNvPr id="144" name="Google Shape;144;p2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45" name="Google Shape;145;p23"/>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6" name="Google Shape;146;p2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7" name="Google Shape;147;p2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8" name="Google Shape;148;p2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9" name="Shape 149"/>
        <p:cNvGrpSpPr/>
        <p:nvPr/>
      </p:nvGrpSpPr>
      <p:grpSpPr>
        <a:xfrm>
          <a:off x="0" y="0"/>
          <a:ext cx="0" cy="0"/>
          <a:chOff x="0" y="0"/>
          <a:chExt cx="0" cy="0"/>
        </a:xfrm>
      </p:grpSpPr>
      <p:sp>
        <p:nvSpPr>
          <p:cNvPr id="150" name="Google Shape;150;p24"/>
          <p:cNvSpPr txBox="1"/>
          <p:nvPr>
            <p:ph type="ctrTitle"/>
          </p:nvPr>
        </p:nvSpPr>
        <p:spPr>
          <a:xfrm>
            <a:off x="1143000" y="1122363"/>
            <a:ext cx="6858000" cy="2387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51" name="Google Shape;151;p24"/>
          <p:cNvSpPr txBox="1"/>
          <p:nvPr>
            <p:ph idx="1" type="subTitle"/>
          </p:nvPr>
        </p:nvSpPr>
        <p:spPr>
          <a:xfrm>
            <a:off x="1143000" y="3602038"/>
            <a:ext cx="6858000" cy="1655700"/>
          </a:xfrm>
          <a:prstGeom prst="rect">
            <a:avLst/>
          </a:prstGeom>
          <a:noFill/>
          <a:ln>
            <a:noFill/>
          </a:ln>
        </p:spPr>
        <p:txBody>
          <a:bodyPr anchorCtr="0" anchor="t" bIns="91425" lIns="91425" spcFirstLastPara="1" rIns="91425" wrap="square" tIns="91425">
            <a:noAutofit/>
          </a:bodyPr>
          <a:lstStyle>
            <a:lvl1pPr indent="0" lvl="0" marL="0" marR="0" rtl="0" algn="ctr">
              <a:spcBef>
                <a:spcPts val="480"/>
              </a:spcBef>
              <a:spcAft>
                <a:spcPts val="0"/>
              </a:spcAft>
              <a:buClr>
                <a:schemeClr val="dk1"/>
              </a:buClr>
              <a:buSzPts val="3200"/>
              <a:buFont typeface="Arial"/>
              <a:buNone/>
              <a:defRPr b="0" i="0" sz="2400" u="none" cap="none" strike="noStrike">
                <a:solidFill>
                  <a:schemeClr val="dk1"/>
                </a:solidFill>
                <a:latin typeface="Arial"/>
                <a:ea typeface="Arial"/>
                <a:cs typeface="Arial"/>
                <a:sym typeface="Arial"/>
              </a:defRPr>
            </a:lvl1pPr>
            <a:lvl2pPr indent="0" lvl="1" marL="457200" marR="0" rtl="0" algn="ctr">
              <a:spcBef>
                <a:spcPts val="400"/>
              </a:spcBef>
              <a:spcAft>
                <a:spcPts val="0"/>
              </a:spcAft>
              <a:buClr>
                <a:schemeClr val="dk1"/>
              </a:buClr>
              <a:buSzPts val="2800"/>
              <a:buFont typeface="Arial"/>
              <a:buNone/>
              <a:defRPr b="0" i="0" sz="2000" u="none" cap="none" strike="noStrike">
                <a:solidFill>
                  <a:schemeClr val="dk1"/>
                </a:solidFill>
                <a:latin typeface="Arial"/>
                <a:ea typeface="Arial"/>
                <a:cs typeface="Arial"/>
                <a:sym typeface="Arial"/>
              </a:defRPr>
            </a:lvl2pPr>
            <a:lvl3pPr indent="0" lvl="2" marL="914400" marR="0" rtl="0" algn="ctr">
              <a:spcBef>
                <a:spcPts val="360"/>
              </a:spcBef>
              <a:spcAft>
                <a:spcPts val="0"/>
              </a:spcAft>
              <a:buClr>
                <a:schemeClr val="dk1"/>
              </a:buClr>
              <a:buSzPts val="2400"/>
              <a:buFont typeface="Arial"/>
              <a:buNone/>
              <a:defRPr b="0" i="0" sz="1800" u="none" cap="none" strike="noStrike">
                <a:solidFill>
                  <a:schemeClr val="dk1"/>
                </a:solidFill>
                <a:latin typeface="Arial"/>
                <a:ea typeface="Arial"/>
                <a:cs typeface="Arial"/>
                <a:sym typeface="Arial"/>
              </a:defRPr>
            </a:lvl3pPr>
            <a:lvl4pPr indent="0" lvl="3" marL="1371600" marR="0" rtl="0" algn="ctr">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4pPr>
            <a:lvl5pPr indent="0" lvl="4" marL="1828800" marR="0" rtl="0" algn="ctr">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5pPr>
            <a:lvl6pPr indent="0" lvl="5" marL="22860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6pPr>
            <a:lvl7pPr indent="0" lvl="6" marL="27432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7pPr>
            <a:lvl8pPr indent="0" lvl="7" marL="32004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8pPr>
            <a:lvl9pPr indent="0" lvl="8" marL="3657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9pPr>
          </a:lstStyle>
          <a:p/>
        </p:txBody>
      </p:sp>
      <p:sp>
        <p:nvSpPr>
          <p:cNvPr id="152" name="Google Shape;152;p24"/>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3" name="Google Shape;153;p24"/>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4" name="Google Shape;154;p24"/>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5" name="Shape 155"/>
        <p:cNvGrpSpPr/>
        <p:nvPr/>
      </p:nvGrpSpPr>
      <p:grpSpPr>
        <a:xfrm>
          <a:off x="0" y="0"/>
          <a:ext cx="0" cy="0"/>
          <a:chOff x="0" y="0"/>
          <a:chExt cx="0" cy="0"/>
        </a:xfrm>
      </p:grpSpPr>
      <p:sp>
        <p:nvSpPr>
          <p:cNvPr id="156" name="Google Shape;156;p25"/>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7" name="Google Shape;157;p25"/>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431800" lvl="0" marL="457200" rtl="0">
              <a:spcBef>
                <a:spcPts val="640"/>
              </a:spcBef>
              <a:spcAft>
                <a:spcPts val="0"/>
              </a:spcAft>
              <a:buSzPts val="3200"/>
              <a:buChar char="•"/>
              <a:defRPr/>
            </a:lvl1pPr>
            <a:lvl2pPr indent="-406400" lvl="1" marL="914400" rtl="0">
              <a:spcBef>
                <a:spcPts val="560"/>
              </a:spcBef>
              <a:spcAft>
                <a:spcPts val="0"/>
              </a:spcAft>
              <a:buSzPts val="2800"/>
              <a:buChar char="–"/>
              <a:defRPr/>
            </a:lvl2pPr>
            <a:lvl3pPr indent="-381000" lvl="2" marL="1371600" rtl="0">
              <a:spcBef>
                <a:spcPts val="480"/>
              </a:spcBef>
              <a:spcAft>
                <a:spcPts val="0"/>
              </a:spcAft>
              <a:buSzPts val="24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58" name="Google Shape;158;p25"/>
          <p:cNvSpPr txBox="1"/>
          <p:nvPr>
            <p:ph idx="12" type="sldNum"/>
          </p:nvPr>
        </p:nvSpPr>
        <p:spPr>
          <a:xfrm>
            <a:off x="8490250" y="6241346"/>
            <a:ext cx="548700" cy="524700"/>
          </a:xfrm>
          <a:prstGeom prst="rect">
            <a:avLst/>
          </a:prstGeom>
        </p:spPr>
        <p:txBody>
          <a:bodyPr anchorCtr="0" anchor="t"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3" name="Shape 163"/>
        <p:cNvGrpSpPr/>
        <p:nvPr/>
      </p:nvGrpSpPr>
      <p:grpSpPr>
        <a:xfrm>
          <a:off x="0" y="0"/>
          <a:ext cx="0" cy="0"/>
          <a:chOff x="0" y="0"/>
          <a:chExt cx="0" cy="0"/>
        </a:xfrm>
      </p:grpSpPr>
      <p:grpSp>
        <p:nvGrpSpPr>
          <p:cNvPr id="164" name="Google Shape;164;p27"/>
          <p:cNvGrpSpPr/>
          <p:nvPr/>
        </p:nvGrpSpPr>
        <p:grpSpPr>
          <a:xfrm>
            <a:off x="4350279" y="3807170"/>
            <a:ext cx="443589" cy="140843"/>
            <a:chOff x="4137525" y="2915950"/>
            <a:chExt cx="869100" cy="207000"/>
          </a:xfrm>
        </p:grpSpPr>
        <p:sp>
          <p:nvSpPr>
            <p:cNvPr id="165" name="Google Shape;165;p27"/>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7"/>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7"/>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8" name="Google Shape;168;p27"/>
          <p:cNvSpPr txBox="1"/>
          <p:nvPr>
            <p:ph type="ctrTitle"/>
          </p:nvPr>
        </p:nvSpPr>
        <p:spPr>
          <a:xfrm>
            <a:off x="671258" y="1321067"/>
            <a:ext cx="7801500" cy="230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9" name="Google Shape;169;p27"/>
          <p:cNvSpPr txBox="1"/>
          <p:nvPr>
            <p:ph idx="1" type="subTitle"/>
          </p:nvPr>
        </p:nvSpPr>
        <p:spPr>
          <a:xfrm>
            <a:off x="671250" y="4233168"/>
            <a:ext cx="78015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70" name="Google Shape;170;p2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1" name="Shape 171"/>
        <p:cNvGrpSpPr/>
        <p:nvPr/>
      </p:nvGrpSpPr>
      <p:grpSpPr>
        <a:xfrm>
          <a:off x="0" y="0"/>
          <a:ext cx="0" cy="0"/>
          <a:chOff x="0" y="0"/>
          <a:chExt cx="0" cy="0"/>
        </a:xfrm>
      </p:grpSpPr>
      <p:sp>
        <p:nvSpPr>
          <p:cNvPr id="172" name="Google Shape;172;p28"/>
          <p:cNvSpPr txBox="1"/>
          <p:nvPr>
            <p:ph type="title"/>
          </p:nvPr>
        </p:nvSpPr>
        <p:spPr>
          <a:xfrm>
            <a:off x="671250" y="2855000"/>
            <a:ext cx="7852200" cy="11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3" name="Google Shape;173;p2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4" name="Shape 174"/>
        <p:cNvGrpSpPr/>
        <p:nvPr/>
      </p:nvGrpSpPr>
      <p:grpSpPr>
        <a:xfrm>
          <a:off x="0" y="0"/>
          <a:ext cx="0" cy="0"/>
          <a:chOff x="0" y="0"/>
          <a:chExt cx="0" cy="0"/>
        </a:xfrm>
      </p:grpSpPr>
      <p:sp>
        <p:nvSpPr>
          <p:cNvPr id="175" name="Google Shape;175;p29"/>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76" name="Google Shape;176;p29"/>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77" name="Google Shape;177;p29"/>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8" name="Shape 178"/>
        <p:cNvGrpSpPr/>
        <p:nvPr/>
      </p:nvGrpSpPr>
      <p:grpSpPr>
        <a:xfrm>
          <a:off x="0" y="0"/>
          <a:ext cx="0" cy="0"/>
          <a:chOff x="0" y="0"/>
          <a:chExt cx="0" cy="0"/>
        </a:xfrm>
      </p:grpSpPr>
      <p:sp>
        <p:nvSpPr>
          <p:cNvPr id="179" name="Google Shape;179;p30"/>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80" name="Google Shape;180;p30"/>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81" name="Google Shape;181;p30"/>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82" name="Google Shape;182;p3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3" name="Shape 183"/>
        <p:cNvGrpSpPr/>
        <p:nvPr/>
      </p:nvGrpSpPr>
      <p:grpSpPr>
        <a:xfrm>
          <a:off x="0" y="0"/>
          <a:ext cx="0" cy="0"/>
          <a:chOff x="0" y="0"/>
          <a:chExt cx="0" cy="0"/>
        </a:xfrm>
      </p:grpSpPr>
      <p:sp>
        <p:nvSpPr>
          <p:cNvPr id="184" name="Google Shape;184;p31"/>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85" name="Google Shape;185;p31"/>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86" name="Shape 186"/>
        <p:cNvGrpSpPr/>
        <p:nvPr/>
      </p:nvGrpSpPr>
      <p:grpSpPr>
        <a:xfrm>
          <a:off x="0" y="0"/>
          <a:ext cx="0" cy="0"/>
          <a:chOff x="0" y="0"/>
          <a:chExt cx="0" cy="0"/>
        </a:xfrm>
      </p:grpSpPr>
      <p:sp>
        <p:nvSpPr>
          <p:cNvPr id="187" name="Google Shape;187;p32"/>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88" name="Google Shape;188;p32"/>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89" name="Google Shape;189;p32"/>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3" name="Google Shape;23;p4"/>
          <p:cNvSpPr txBox="1"/>
          <p:nvPr>
            <p:ph idx="1" type="body"/>
          </p:nvPr>
        </p:nvSpPr>
        <p:spPr>
          <a:xfrm>
            <a:off x="457200" y="1600200"/>
            <a:ext cx="8229600" cy="4525962"/>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 name="Google Shape;24;p4"/>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 name="Google Shape;25;p4"/>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 name="Google Shape;26;p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90" name="Shape 190"/>
        <p:cNvGrpSpPr/>
        <p:nvPr/>
      </p:nvGrpSpPr>
      <p:grpSpPr>
        <a:xfrm>
          <a:off x="0" y="0"/>
          <a:ext cx="0" cy="0"/>
          <a:chOff x="0" y="0"/>
          <a:chExt cx="0" cy="0"/>
        </a:xfrm>
      </p:grpSpPr>
      <p:sp>
        <p:nvSpPr>
          <p:cNvPr id="191" name="Google Shape;191;p33"/>
          <p:cNvSpPr txBox="1"/>
          <p:nvPr>
            <p:ph type="title"/>
          </p:nvPr>
        </p:nvSpPr>
        <p:spPr>
          <a:xfrm>
            <a:off x="490250" y="701800"/>
            <a:ext cx="62271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92" name="Google Shape;192;p33"/>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3" name="Shape 193"/>
        <p:cNvGrpSpPr/>
        <p:nvPr/>
      </p:nvGrpSpPr>
      <p:grpSpPr>
        <a:xfrm>
          <a:off x="0" y="0"/>
          <a:ext cx="0" cy="0"/>
          <a:chOff x="0" y="0"/>
          <a:chExt cx="0" cy="0"/>
        </a:xfrm>
      </p:grpSpPr>
      <p:sp>
        <p:nvSpPr>
          <p:cNvPr id="194" name="Google Shape;194;p34"/>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5" name="Google Shape;195;p34"/>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196" name="Google Shape;196;p34"/>
          <p:cNvSpPr txBox="1"/>
          <p:nvPr>
            <p:ph type="title"/>
          </p:nvPr>
        </p:nvSpPr>
        <p:spPr>
          <a:xfrm>
            <a:off x="265500" y="1441867"/>
            <a:ext cx="4045200" cy="22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97" name="Google Shape;197;p34"/>
          <p:cNvSpPr txBox="1"/>
          <p:nvPr>
            <p:ph idx="1" type="subTitle"/>
          </p:nvPr>
        </p:nvSpPr>
        <p:spPr>
          <a:xfrm>
            <a:off x="265500" y="3793601"/>
            <a:ext cx="4045200" cy="1794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98" name="Google Shape;198;p34"/>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99" name="Google Shape;199;p3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0" name="Shape 200"/>
        <p:cNvGrpSpPr/>
        <p:nvPr/>
      </p:nvGrpSpPr>
      <p:grpSpPr>
        <a:xfrm>
          <a:off x="0" y="0"/>
          <a:ext cx="0" cy="0"/>
          <a:chOff x="0" y="0"/>
          <a:chExt cx="0" cy="0"/>
        </a:xfrm>
      </p:grpSpPr>
      <p:sp>
        <p:nvSpPr>
          <p:cNvPr id="201" name="Google Shape;201;p35"/>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202" name="Google Shape;202;p3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3" name="Shape 203"/>
        <p:cNvGrpSpPr/>
        <p:nvPr/>
      </p:nvGrpSpPr>
      <p:grpSpPr>
        <a:xfrm>
          <a:off x="0" y="0"/>
          <a:ext cx="0" cy="0"/>
          <a:chOff x="0" y="0"/>
          <a:chExt cx="0" cy="0"/>
        </a:xfrm>
      </p:grpSpPr>
      <p:sp>
        <p:nvSpPr>
          <p:cNvPr id="204" name="Google Shape;204;p36"/>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05" name="Google Shape;205;p36"/>
          <p:cNvSpPr txBox="1"/>
          <p:nvPr>
            <p:ph idx="1" type="body"/>
          </p:nvPr>
        </p:nvSpPr>
        <p:spPr>
          <a:xfrm>
            <a:off x="311700" y="43045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06" name="Google Shape;206;p36"/>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7" name="Shape 207"/>
        <p:cNvGrpSpPr/>
        <p:nvPr/>
      </p:nvGrpSpPr>
      <p:grpSpPr>
        <a:xfrm>
          <a:off x="0" y="0"/>
          <a:ext cx="0" cy="0"/>
          <a:chOff x="0" y="0"/>
          <a:chExt cx="0" cy="0"/>
        </a:xfrm>
      </p:grpSpPr>
      <p:sp>
        <p:nvSpPr>
          <p:cNvPr id="208" name="Google Shape;208;p3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3" name="Shape 213"/>
        <p:cNvGrpSpPr/>
        <p:nvPr/>
      </p:nvGrpSpPr>
      <p:grpSpPr>
        <a:xfrm>
          <a:off x="0" y="0"/>
          <a:ext cx="0" cy="0"/>
          <a:chOff x="0" y="0"/>
          <a:chExt cx="0" cy="0"/>
        </a:xfrm>
      </p:grpSpPr>
      <p:grpSp>
        <p:nvGrpSpPr>
          <p:cNvPr id="214" name="Google Shape;214;p39"/>
          <p:cNvGrpSpPr/>
          <p:nvPr/>
        </p:nvGrpSpPr>
        <p:grpSpPr>
          <a:xfrm>
            <a:off x="4350279" y="3807170"/>
            <a:ext cx="443589" cy="140843"/>
            <a:chOff x="4137525" y="2915950"/>
            <a:chExt cx="869100" cy="207000"/>
          </a:xfrm>
        </p:grpSpPr>
        <p:sp>
          <p:nvSpPr>
            <p:cNvPr id="215" name="Google Shape;215;p39"/>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9"/>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9"/>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8" name="Google Shape;218;p39"/>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219" name="Google Shape;219;p39"/>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20" name="Google Shape;220;p3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1" name="Shape 221"/>
        <p:cNvGrpSpPr/>
        <p:nvPr/>
      </p:nvGrpSpPr>
      <p:grpSpPr>
        <a:xfrm>
          <a:off x="0" y="0"/>
          <a:ext cx="0" cy="0"/>
          <a:chOff x="0" y="0"/>
          <a:chExt cx="0" cy="0"/>
        </a:xfrm>
      </p:grpSpPr>
      <p:sp>
        <p:nvSpPr>
          <p:cNvPr id="222" name="Google Shape;222;p40"/>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23" name="Google Shape;223;p4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4" name="Shape 224"/>
        <p:cNvGrpSpPr/>
        <p:nvPr/>
      </p:nvGrpSpPr>
      <p:grpSpPr>
        <a:xfrm>
          <a:off x="0" y="0"/>
          <a:ext cx="0" cy="0"/>
          <a:chOff x="0" y="0"/>
          <a:chExt cx="0" cy="0"/>
        </a:xfrm>
      </p:grpSpPr>
      <p:sp>
        <p:nvSpPr>
          <p:cNvPr id="225" name="Google Shape;225;p4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6" name="Google Shape;226;p41"/>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7" name="Google Shape;227;p41"/>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8" name="Shape 228"/>
        <p:cNvGrpSpPr/>
        <p:nvPr/>
      </p:nvGrpSpPr>
      <p:grpSpPr>
        <a:xfrm>
          <a:off x="0" y="0"/>
          <a:ext cx="0" cy="0"/>
          <a:chOff x="0" y="0"/>
          <a:chExt cx="0" cy="0"/>
        </a:xfrm>
      </p:grpSpPr>
      <p:sp>
        <p:nvSpPr>
          <p:cNvPr id="229" name="Google Shape;229;p4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0" name="Google Shape;230;p42"/>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1" name="Google Shape;231;p42"/>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2" name="Google Shape;232;p4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3" name="Shape 233"/>
        <p:cNvGrpSpPr/>
        <p:nvPr/>
      </p:nvGrpSpPr>
      <p:grpSpPr>
        <a:xfrm>
          <a:off x="0" y="0"/>
          <a:ext cx="0" cy="0"/>
          <a:chOff x="0" y="0"/>
          <a:chExt cx="0" cy="0"/>
        </a:xfrm>
      </p:grpSpPr>
      <p:sp>
        <p:nvSpPr>
          <p:cNvPr id="234" name="Google Shape;234;p4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5" name="Google Shape;235;p4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623888" y="1709738"/>
            <a:ext cx="7886700" cy="2852737"/>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9" name="Google Shape;29;p5"/>
          <p:cNvSpPr txBox="1"/>
          <p:nvPr>
            <p:ph idx="1" type="body"/>
          </p:nvPr>
        </p:nvSpPr>
        <p:spPr>
          <a:xfrm>
            <a:off x="623888" y="4589463"/>
            <a:ext cx="7886700" cy="1500187"/>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9pPr>
          </a:lstStyle>
          <a:p/>
        </p:txBody>
      </p:sp>
      <p:sp>
        <p:nvSpPr>
          <p:cNvPr id="30" name="Google Shape;30;p5"/>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 name="Google Shape;31;p5"/>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 name="Google Shape;32;p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36" name="Shape 236"/>
        <p:cNvGrpSpPr/>
        <p:nvPr/>
      </p:nvGrpSpPr>
      <p:grpSpPr>
        <a:xfrm>
          <a:off x="0" y="0"/>
          <a:ext cx="0" cy="0"/>
          <a:chOff x="0" y="0"/>
          <a:chExt cx="0" cy="0"/>
        </a:xfrm>
      </p:grpSpPr>
      <p:sp>
        <p:nvSpPr>
          <p:cNvPr id="237" name="Google Shape;237;p44"/>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38" name="Google Shape;238;p44"/>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9" name="Google Shape;239;p4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240" name="Shape 240"/>
        <p:cNvGrpSpPr/>
        <p:nvPr/>
      </p:nvGrpSpPr>
      <p:grpSpPr>
        <a:xfrm>
          <a:off x="0" y="0"/>
          <a:ext cx="0" cy="0"/>
          <a:chOff x="0" y="0"/>
          <a:chExt cx="0" cy="0"/>
        </a:xfrm>
      </p:grpSpPr>
      <p:sp>
        <p:nvSpPr>
          <p:cNvPr id="241" name="Google Shape;241;p45"/>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242" name="Google Shape;242;p45"/>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43" name="Shape 243"/>
        <p:cNvGrpSpPr/>
        <p:nvPr/>
      </p:nvGrpSpPr>
      <p:grpSpPr>
        <a:xfrm>
          <a:off x="0" y="0"/>
          <a:ext cx="0" cy="0"/>
          <a:chOff x="0" y="0"/>
          <a:chExt cx="0" cy="0"/>
        </a:xfrm>
      </p:grpSpPr>
      <p:sp>
        <p:nvSpPr>
          <p:cNvPr id="244" name="Google Shape;244;p46"/>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5" name="Google Shape;245;p46"/>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246" name="Google Shape;246;p46"/>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47" name="Google Shape;247;p46"/>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248" name="Google Shape;248;p46"/>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249" name="Google Shape;249;p4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0" name="Shape 250"/>
        <p:cNvGrpSpPr/>
        <p:nvPr/>
      </p:nvGrpSpPr>
      <p:grpSpPr>
        <a:xfrm>
          <a:off x="0" y="0"/>
          <a:ext cx="0" cy="0"/>
          <a:chOff x="0" y="0"/>
          <a:chExt cx="0" cy="0"/>
        </a:xfrm>
      </p:grpSpPr>
      <p:sp>
        <p:nvSpPr>
          <p:cNvPr id="251" name="Google Shape;251;p47"/>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252" name="Google Shape;252;p4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53" name="Shape 253"/>
        <p:cNvGrpSpPr/>
        <p:nvPr/>
      </p:nvGrpSpPr>
      <p:grpSpPr>
        <a:xfrm>
          <a:off x="0" y="0"/>
          <a:ext cx="0" cy="0"/>
          <a:chOff x="0" y="0"/>
          <a:chExt cx="0" cy="0"/>
        </a:xfrm>
      </p:grpSpPr>
      <p:sp>
        <p:nvSpPr>
          <p:cNvPr id="254" name="Google Shape;254;p48"/>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55" name="Google Shape;255;p48"/>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56" name="Google Shape;256;p48"/>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7" name="Shape 257"/>
        <p:cNvGrpSpPr/>
        <p:nvPr/>
      </p:nvGrpSpPr>
      <p:grpSpPr>
        <a:xfrm>
          <a:off x="0" y="0"/>
          <a:ext cx="0" cy="0"/>
          <a:chOff x="0" y="0"/>
          <a:chExt cx="0" cy="0"/>
        </a:xfrm>
      </p:grpSpPr>
      <p:sp>
        <p:nvSpPr>
          <p:cNvPr id="258" name="Google Shape;258;p4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259" name="Shape 259"/>
        <p:cNvGrpSpPr/>
        <p:nvPr/>
      </p:nvGrpSpPr>
      <p:grpSpPr>
        <a:xfrm>
          <a:off x="0" y="0"/>
          <a:ext cx="0" cy="0"/>
          <a:chOff x="0" y="0"/>
          <a:chExt cx="0" cy="0"/>
        </a:xfrm>
      </p:grpSpPr>
      <p:sp>
        <p:nvSpPr>
          <p:cNvPr id="260" name="Google Shape;260;p50"/>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algn="ctr">
              <a:spcBef>
                <a:spcPts val="0"/>
              </a:spcBef>
              <a:spcAft>
                <a:spcPts val="0"/>
              </a:spcAft>
              <a:buSzPts val="3000"/>
              <a:buNone/>
              <a:defRPr b="0" i="0" sz="6000" u="none" cap="none" strike="noStrike">
                <a:solidFill>
                  <a:schemeClr val="dk2"/>
                </a:solidFill>
                <a:latin typeface="Arial"/>
                <a:ea typeface="Arial"/>
                <a:cs typeface="Arial"/>
                <a:sym typeface="Arial"/>
              </a:defRPr>
            </a:lvl1pPr>
            <a:lvl2pPr indent="0" lvl="1"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2pPr>
            <a:lvl3pPr indent="0" lvl="2"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3pPr>
            <a:lvl4pPr indent="0" lvl="3"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4pPr>
            <a:lvl5pPr indent="0" lvl="4"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5pPr>
            <a:lvl6pPr indent="0" lvl="5" marL="457200" marR="0" algn="ctr">
              <a:spcBef>
                <a:spcPts val="0"/>
              </a:spcBef>
              <a:spcAft>
                <a:spcPts val="0"/>
              </a:spcAft>
              <a:buSzPts val="3000"/>
              <a:buNone/>
              <a:defRPr b="0" i="0" sz="4400" u="none" cap="none" strike="noStrike">
                <a:solidFill>
                  <a:schemeClr val="dk2"/>
                </a:solidFill>
                <a:latin typeface="Arial"/>
                <a:ea typeface="Arial"/>
                <a:cs typeface="Arial"/>
                <a:sym typeface="Arial"/>
              </a:defRPr>
            </a:lvl6pPr>
            <a:lvl7pPr indent="0" lvl="6" marL="914400" marR="0" algn="ctr">
              <a:spcBef>
                <a:spcPts val="0"/>
              </a:spcBef>
              <a:spcAft>
                <a:spcPts val="0"/>
              </a:spcAft>
              <a:buSzPts val="3000"/>
              <a:buNone/>
              <a:defRPr b="0" i="0" sz="4400" u="none" cap="none" strike="noStrike">
                <a:solidFill>
                  <a:schemeClr val="dk2"/>
                </a:solidFill>
                <a:latin typeface="Arial"/>
                <a:ea typeface="Arial"/>
                <a:cs typeface="Arial"/>
                <a:sym typeface="Arial"/>
              </a:defRPr>
            </a:lvl7pPr>
            <a:lvl8pPr indent="0" lvl="7" marL="1371600" marR="0" algn="ctr">
              <a:spcBef>
                <a:spcPts val="0"/>
              </a:spcBef>
              <a:spcAft>
                <a:spcPts val="0"/>
              </a:spcAft>
              <a:buSzPts val="3000"/>
              <a:buNone/>
              <a:defRPr b="0" i="0" sz="4400" u="none" cap="none" strike="noStrike">
                <a:solidFill>
                  <a:schemeClr val="dk2"/>
                </a:solidFill>
                <a:latin typeface="Arial"/>
                <a:ea typeface="Arial"/>
                <a:cs typeface="Arial"/>
                <a:sym typeface="Arial"/>
              </a:defRPr>
            </a:lvl8pPr>
            <a:lvl9pPr indent="0" lvl="8" marL="1828800" marR="0" algn="ctr">
              <a:spcBef>
                <a:spcPts val="0"/>
              </a:spcBef>
              <a:spcAft>
                <a:spcPts val="0"/>
              </a:spcAft>
              <a:buSzPts val="3000"/>
              <a:buNone/>
              <a:defRPr b="0" i="0" sz="4400" u="none" cap="none" strike="noStrike">
                <a:solidFill>
                  <a:schemeClr val="dk2"/>
                </a:solidFill>
                <a:latin typeface="Arial"/>
                <a:ea typeface="Arial"/>
                <a:cs typeface="Arial"/>
                <a:sym typeface="Arial"/>
              </a:defRPr>
            </a:lvl9pPr>
          </a:lstStyle>
          <a:p/>
        </p:txBody>
      </p:sp>
      <p:sp>
        <p:nvSpPr>
          <p:cNvPr id="261" name="Google Shape;261;p50"/>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algn="l">
              <a:spcBef>
                <a:spcPts val="480"/>
              </a:spcBef>
              <a:spcAft>
                <a:spcPts val="0"/>
              </a:spcAft>
              <a:buClr>
                <a:schemeClr val="dk1"/>
              </a:buClr>
              <a:buSzPts val="1800"/>
              <a:buFont typeface="Arial"/>
              <a:buNone/>
              <a:defRPr b="0" i="0" sz="2400" u="none" cap="none" strike="noStrike">
                <a:solidFill>
                  <a:schemeClr val="dk1"/>
                </a:solidFill>
                <a:latin typeface="Arial"/>
                <a:ea typeface="Arial"/>
                <a:cs typeface="Arial"/>
                <a:sym typeface="Arial"/>
              </a:defRPr>
            </a:lvl1pPr>
            <a:lvl2pPr indent="-228600" lvl="1" marL="914400" marR="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2pPr>
            <a:lvl3pPr indent="-228600" lvl="2" marL="1371600" marR="0" algn="l">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indent="-228600" lvl="3" marL="1828800" marR="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algn="l">
              <a:lnSpc>
                <a:spcPct val="90000"/>
              </a:lnSpc>
              <a:spcBef>
                <a:spcPts val="5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6pPr>
            <a:lvl7pPr indent="-228600" lvl="6" marL="3200400" marR="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7pPr>
            <a:lvl8pPr indent="-228600" lvl="7" marL="3657600" marR="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8pPr>
            <a:lvl9pPr indent="-228600" lvl="8" marL="4114800" marR="0" algn="l">
              <a:lnSpc>
                <a:spcPct val="90000"/>
              </a:lnSpc>
              <a:spcBef>
                <a:spcPts val="1600"/>
              </a:spcBef>
              <a:spcAft>
                <a:spcPts val="1600"/>
              </a:spcAft>
              <a:buClr>
                <a:schemeClr val="dk1"/>
              </a:buClr>
              <a:buSzPts val="1400"/>
              <a:buFont typeface="Arial"/>
              <a:buNone/>
              <a:defRPr b="0" i="0" sz="1600" u="none" cap="none" strike="noStrike">
                <a:solidFill>
                  <a:schemeClr val="dk1"/>
                </a:solidFill>
                <a:latin typeface="Arial"/>
                <a:ea typeface="Arial"/>
                <a:cs typeface="Arial"/>
                <a:sym typeface="Arial"/>
              </a:defRPr>
            </a:lvl9pPr>
          </a:lstStyle>
          <a:p/>
        </p:txBody>
      </p:sp>
      <p:sp>
        <p:nvSpPr>
          <p:cNvPr id="262" name="Google Shape;262;p50"/>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3" name="Google Shape;263;p50"/>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4" name="Google Shape;264;p50"/>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7" name="Google Shape;37;p6"/>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8" name="Google Shape;38;p6"/>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9" name="Google Shape;39;p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630238" y="365125"/>
            <a:ext cx="7886700" cy="1325563"/>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42" name="Google Shape;42;p7"/>
          <p:cNvSpPr txBox="1"/>
          <p:nvPr>
            <p:ph idx="1" type="body"/>
          </p:nvPr>
        </p:nvSpPr>
        <p:spPr>
          <a:xfrm>
            <a:off x="630238" y="1681163"/>
            <a:ext cx="3868737" cy="82391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9pPr>
          </a:lstStyle>
          <a:p/>
        </p:txBody>
      </p:sp>
      <p:sp>
        <p:nvSpPr>
          <p:cNvPr id="43" name="Google Shape;43;p7"/>
          <p:cNvSpPr txBox="1"/>
          <p:nvPr>
            <p:ph idx="2" type="body"/>
          </p:nvPr>
        </p:nvSpPr>
        <p:spPr>
          <a:xfrm>
            <a:off x="630238" y="2505075"/>
            <a:ext cx="3868737" cy="3684588"/>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4" name="Google Shape;44;p7"/>
          <p:cNvSpPr txBox="1"/>
          <p:nvPr>
            <p:ph idx="3" type="body"/>
          </p:nvPr>
        </p:nvSpPr>
        <p:spPr>
          <a:xfrm>
            <a:off x="4629150" y="1681163"/>
            <a:ext cx="3887788" cy="82391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9pPr>
          </a:lstStyle>
          <a:p/>
        </p:txBody>
      </p:sp>
      <p:sp>
        <p:nvSpPr>
          <p:cNvPr id="45" name="Google Shape;45;p7"/>
          <p:cNvSpPr txBox="1"/>
          <p:nvPr>
            <p:ph idx="4" type="body"/>
          </p:nvPr>
        </p:nvSpPr>
        <p:spPr>
          <a:xfrm>
            <a:off x="4629150" y="2505075"/>
            <a:ext cx="3887788" cy="3684588"/>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6" name="Google Shape;46;p7"/>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7" name="Google Shape;47;p7"/>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8" name="Google Shape;48;p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51" name="Google Shape;51;p8"/>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2" name="Google Shape;52;p8"/>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3" name="Google Shape;53;p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630238" y="457200"/>
            <a:ext cx="2949575" cy="16002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56" name="Google Shape;56;p9"/>
          <p:cNvSpPr txBox="1"/>
          <p:nvPr>
            <p:ph idx="1" type="body"/>
          </p:nvPr>
        </p:nvSpPr>
        <p:spPr>
          <a:xfrm>
            <a:off x="3887788" y="987425"/>
            <a:ext cx="4629150" cy="4873625"/>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7" name="Google Shape;57;p9"/>
          <p:cNvSpPr txBox="1"/>
          <p:nvPr>
            <p:ph idx="2" type="body"/>
          </p:nvPr>
        </p:nvSpPr>
        <p:spPr>
          <a:xfrm>
            <a:off x="630238" y="2057400"/>
            <a:ext cx="2949575" cy="3811588"/>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dk1"/>
              </a:buClr>
              <a:buSzPts val="32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28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9pPr>
          </a:lstStyle>
          <a:p/>
        </p:txBody>
      </p:sp>
      <p:sp>
        <p:nvSpPr>
          <p:cNvPr id="58" name="Google Shape;58;p9"/>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9"/>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630238" y="457200"/>
            <a:ext cx="2949575" cy="16002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63" name="Google Shape;63;p10"/>
          <p:cNvSpPr/>
          <p:nvPr>
            <p:ph idx="2" type="pic"/>
          </p:nvPr>
        </p:nvSpPr>
        <p:spPr>
          <a:xfrm>
            <a:off x="3887788" y="987425"/>
            <a:ext cx="4629150" cy="4873625"/>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64" name="Google Shape;64;p10"/>
          <p:cNvSpPr txBox="1"/>
          <p:nvPr>
            <p:ph idx="1" type="body"/>
          </p:nvPr>
        </p:nvSpPr>
        <p:spPr>
          <a:xfrm>
            <a:off x="630238" y="2057400"/>
            <a:ext cx="2949575" cy="3811588"/>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dk1"/>
              </a:buClr>
              <a:buSzPts val="32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28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9pPr>
          </a:lstStyle>
          <a:p/>
        </p:txBody>
      </p:sp>
      <p:sp>
        <p:nvSpPr>
          <p:cNvPr id="65" name="Google Shape;65;p10"/>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6" name="Google Shape;66;p10"/>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7" name="Google Shape;67;p1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1.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theme" Target="../theme/theme2.xml"/><Relationship Id="rId12" Type="http://schemas.openxmlformats.org/officeDocument/2006/relationships/slideLayout" Target="../slideLayouts/slideLayout46.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 name="Google Shape;7;p1"/>
          <p:cNvSpPr txBox="1"/>
          <p:nvPr>
            <p:ph idx="1" type="body"/>
          </p:nvPr>
        </p:nvSpPr>
        <p:spPr>
          <a:xfrm>
            <a:off x="457200" y="1600200"/>
            <a:ext cx="8229600" cy="4525962"/>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1"/>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82" name="Google Shape;82;p13"/>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3" name="Google Shape;83;p1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4" name="Google Shape;84;p1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5" name="Google Shape;85;p1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159" name="Shape 159"/>
        <p:cNvGrpSpPr/>
        <p:nvPr/>
      </p:nvGrpSpPr>
      <p:grpSpPr>
        <a:xfrm>
          <a:off x="0" y="0"/>
          <a:ext cx="0" cy="0"/>
          <a:chOff x="0" y="0"/>
          <a:chExt cx="0" cy="0"/>
        </a:xfrm>
      </p:grpSpPr>
      <p:sp>
        <p:nvSpPr>
          <p:cNvPr id="160" name="Google Shape;160;p2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161" name="Google Shape;161;p26"/>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162" name="Google Shape;162;p26"/>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209" name="Shape 209"/>
        <p:cNvGrpSpPr/>
        <p:nvPr/>
      </p:nvGrpSpPr>
      <p:grpSpPr>
        <a:xfrm>
          <a:off x="0" y="0"/>
          <a:ext cx="0" cy="0"/>
          <a:chOff x="0" y="0"/>
          <a:chExt cx="0" cy="0"/>
        </a:xfrm>
      </p:grpSpPr>
      <p:sp>
        <p:nvSpPr>
          <p:cNvPr id="210" name="Google Shape;210;p38"/>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211" name="Google Shape;211;p38"/>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212" name="Google Shape;212;p38"/>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xml"/><Relationship Id="rId3"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0.xml"/><Relationship Id="rId3" Type="http://schemas.openxmlformats.org/officeDocument/2006/relationships/image" Target="../media/image35.jpg"/><Relationship Id="rId4" Type="http://schemas.openxmlformats.org/officeDocument/2006/relationships/image" Target="../media/image34.jpg"/><Relationship Id="rId5" Type="http://schemas.openxmlformats.org/officeDocument/2006/relationships/image" Target="../media/image3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1.xml"/><Relationship Id="rId3"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3.xml"/><Relationship Id="rId3"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4.xml"/><Relationship Id="rId3"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 Id="rId3"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9.xml"/><Relationship Id="rId3" Type="http://schemas.openxmlformats.org/officeDocument/2006/relationships/hyperlink" Target="http://www.youtube.com/watch?v=IvQgGD5yO5k" TargetMode="Externa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0.xml"/><Relationship Id="rId3"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7.xml"/><Relationship Id="rId3" Type="http://schemas.openxmlformats.org/officeDocument/2006/relationships/image" Target="../media/image21.jpg"/><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8.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0.xml"/><Relationship Id="rId3"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3.xml"/><Relationship Id="rId3" Type="http://schemas.openxmlformats.org/officeDocument/2006/relationships/hyperlink" Target="http://www.youtube.com/watch?v=ZCHbXcZByrY" TargetMode="External"/><Relationship Id="rId4" Type="http://schemas.openxmlformats.org/officeDocument/2006/relationships/image" Target="../media/image2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2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5.xml"/><Relationship Id="rId3" Type="http://schemas.openxmlformats.org/officeDocument/2006/relationships/image" Target="../media/image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9.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9.jpg"/><Relationship Id="rId5"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51"/>
          <p:cNvSpPr txBox="1"/>
          <p:nvPr/>
        </p:nvSpPr>
        <p:spPr>
          <a:xfrm>
            <a:off x="0" y="3733150"/>
            <a:ext cx="3847200" cy="3125100"/>
          </a:xfrm>
          <a:prstGeom prst="rect">
            <a:avLst/>
          </a:prstGeom>
          <a:noFill/>
          <a:ln>
            <a:noFill/>
          </a:ln>
        </p:spPr>
        <p:txBody>
          <a:bodyPr anchorCtr="0" anchor="ctr" bIns="91425" lIns="91425" spcFirstLastPara="1" rIns="91425" wrap="square" tIns="91425">
            <a:noAutofit/>
          </a:bodyPr>
          <a:lstStyle/>
          <a:p>
            <a:pPr indent="114300" lvl="0" marL="0" rtl="0" algn="l">
              <a:spcBef>
                <a:spcPts val="0"/>
              </a:spcBef>
              <a:spcAft>
                <a:spcPts val="0"/>
              </a:spcAft>
              <a:buNone/>
            </a:pPr>
            <a:r>
              <a:rPr lang="en-US" sz="2700">
                <a:solidFill>
                  <a:srgbClr val="FFFFFF"/>
                </a:solidFill>
                <a:latin typeface="Oswald"/>
                <a:ea typeface="Oswald"/>
                <a:cs typeface="Oswald"/>
                <a:sym typeface="Oswald"/>
              </a:rPr>
              <a:t>Today you need</a:t>
            </a:r>
            <a:endParaRPr sz="2700">
              <a:solidFill>
                <a:srgbClr val="FFFFFF"/>
              </a:solidFill>
              <a:latin typeface="Oswald"/>
              <a:ea typeface="Oswald"/>
              <a:cs typeface="Oswald"/>
              <a:sym typeface="Oswald"/>
            </a:endParaRPr>
          </a:p>
          <a:p>
            <a:pPr indent="0" lvl="0" marL="0" rtl="0" algn="l">
              <a:lnSpc>
                <a:spcPct val="114000"/>
              </a:lnSpc>
              <a:spcBef>
                <a:spcPts val="0"/>
              </a:spcBef>
              <a:spcAft>
                <a:spcPts val="0"/>
              </a:spcAft>
              <a:buNone/>
            </a:pPr>
            <a:r>
              <a:t/>
            </a:r>
            <a:endParaRPr sz="2100">
              <a:solidFill>
                <a:srgbClr val="CACACA"/>
              </a:solidFill>
              <a:latin typeface="Average"/>
              <a:ea typeface="Average"/>
              <a:cs typeface="Average"/>
              <a:sym typeface="Average"/>
            </a:endParaRPr>
          </a:p>
          <a:p>
            <a:pPr indent="-361950" lvl="1" marL="457200" rtl="0" algn="l">
              <a:lnSpc>
                <a:spcPct val="114000"/>
              </a:lnSpc>
              <a:spcBef>
                <a:spcPts val="600"/>
              </a:spcBef>
              <a:spcAft>
                <a:spcPts val="0"/>
              </a:spcAft>
              <a:buClr>
                <a:srgbClr val="FFFFFF"/>
              </a:buClr>
              <a:buSzPts val="2100"/>
              <a:buFont typeface="Average"/>
              <a:buChar char="○"/>
            </a:pPr>
            <a:r>
              <a:rPr lang="en-US" sz="2100">
                <a:solidFill>
                  <a:srgbClr val="CACACA"/>
                </a:solidFill>
                <a:latin typeface="Average"/>
                <a:ea typeface="Average"/>
                <a:cs typeface="Average"/>
                <a:sym typeface="Average"/>
              </a:rPr>
              <a:t>✏️🖌 Your </a:t>
            </a:r>
            <a:r>
              <a:rPr b="1" lang="en-US" sz="2100">
                <a:solidFill>
                  <a:srgbClr val="FFFFFF"/>
                </a:solidFill>
                <a:latin typeface="Average"/>
                <a:ea typeface="Average"/>
                <a:cs typeface="Average"/>
                <a:sym typeface="Average"/>
              </a:rPr>
              <a:t>drawing kit</a:t>
            </a:r>
            <a:r>
              <a:rPr lang="en-US" sz="2100">
                <a:solidFill>
                  <a:srgbClr val="CACACA"/>
                </a:solidFill>
                <a:latin typeface="Average"/>
                <a:ea typeface="Average"/>
                <a:cs typeface="Average"/>
                <a:sym typeface="Average"/>
              </a:rPr>
              <a:t> from your cubby</a:t>
            </a:r>
            <a:endParaRPr sz="2100">
              <a:solidFill>
                <a:srgbClr val="CACACA"/>
              </a:solidFill>
              <a:latin typeface="Average"/>
              <a:ea typeface="Average"/>
              <a:cs typeface="Average"/>
              <a:sym typeface="Average"/>
            </a:endParaRPr>
          </a:p>
          <a:p>
            <a:pPr indent="-361950" lvl="1" marL="457200" rtl="0" algn="l">
              <a:lnSpc>
                <a:spcPct val="114000"/>
              </a:lnSpc>
              <a:spcBef>
                <a:spcPts val="0"/>
              </a:spcBef>
              <a:spcAft>
                <a:spcPts val="0"/>
              </a:spcAft>
              <a:buClr>
                <a:srgbClr val="FFFFFF"/>
              </a:buClr>
              <a:buSzPts val="2100"/>
              <a:buFont typeface="Average"/>
              <a:buChar char="○"/>
            </a:pPr>
            <a:r>
              <a:rPr b="1" lang="en-US" sz="2100">
                <a:solidFill>
                  <a:srgbClr val="FFFFFF"/>
                </a:solidFill>
                <a:latin typeface="Average"/>
                <a:ea typeface="Average"/>
                <a:cs typeface="Average"/>
                <a:sym typeface="Average"/>
              </a:rPr>
              <a:t>The good copy </a:t>
            </a:r>
            <a:r>
              <a:rPr lang="en-US" sz="2100">
                <a:solidFill>
                  <a:srgbClr val="CACACA"/>
                </a:solidFill>
                <a:latin typeface="Average"/>
                <a:ea typeface="Average"/>
                <a:cs typeface="Average"/>
                <a:sym typeface="Average"/>
              </a:rPr>
              <a:t>📄 </a:t>
            </a:r>
            <a:br>
              <a:rPr lang="en-US" sz="2100">
                <a:solidFill>
                  <a:srgbClr val="CACACA"/>
                </a:solidFill>
                <a:latin typeface="Average"/>
                <a:ea typeface="Average"/>
                <a:cs typeface="Average"/>
                <a:sym typeface="Average"/>
              </a:rPr>
            </a:br>
            <a:r>
              <a:rPr lang="en-US" sz="2100">
                <a:solidFill>
                  <a:srgbClr val="CACACA"/>
                </a:solidFill>
                <a:latin typeface="Average"/>
                <a:ea typeface="Average"/>
                <a:cs typeface="Average"/>
                <a:sym typeface="Average"/>
              </a:rPr>
              <a:t>of your portrait</a:t>
            </a:r>
            <a:endParaRPr sz="2100">
              <a:solidFill>
                <a:srgbClr val="CACACA"/>
              </a:solidFill>
              <a:latin typeface="Average"/>
              <a:ea typeface="Average"/>
              <a:cs typeface="Average"/>
              <a:sym typeface="Average"/>
            </a:endParaRPr>
          </a:p>
          <a:p>
            <a:pPr indent="-361950" lvl="1" marL="457200" rtl="0" algn="l">
              <a:lnSpc>
                <a:spcPct val="114000"/>
              </a:lnSpc>
              <a:spcBef>
                <a:spcPts val="0"/>
              </a:spcBef>
              <a:spcAft>
                <a:spcPts val="0"/>
              </a:spcAft>
              <a:buClr>
                <a:srgbClr val="FFFFFF"/>
              </a:buClr>
              <a:buSzPts val="2100"/>
              <a:buFont typeface="Average"/>
              <a:buChar char="○"/>
            </a:pPr>
            <a:r>
              <a:rPr lang="en-US" sz="2100">
                <a:solidFill>
                  <a:srgbClr val="CACACA"/>
                </a:solidFill>
                <a:latin typeface="Average"/>
                <a:ea typeface="Average"/>
                <a:cs typeface="Average"/>
                <a:sym typeface="Average"/>
              </a:rPr>
              <a:t>Your </a:t>
            </a:r>
            <a:r>
              <a:rPr b="1" lang="en-US" sz="2100">
                <a:solidFill>
                  <a:srgbClr val="F1C232"/>
                </a:solidFill>
                <a:latin typeface="Average"/>
                <a:ea typeface="Average"/>
                <a:cs typeface="Average"/>
                <a:sym typeface="Average"/>
              </a:rPr>
              <a:t>Art History</a:t>
            </a:r>
            <a:r>
              <a:rPr b="1" lang="en-US" sz="2100">
                <a:solidFill>
                  <a:srgbClr val="FFFFFF"/>
                </a:solidFill>
                <a:latin typeface="Average"/>
                <a:ea typeface="Average"/>
                <a:cs typeface="Average"/>
                <a:sym typeface="Average"/>
              </a:rPr>
              <a:t> </a:t>
            </a:r>
            <a:r>
              <a:rPr lang="en-US" sz="2100">
                <a:solidFill>
                  <a:srgbClr val="CACACA"/>
                </a:solidFill>
                <a:latin typeface="Average"/>
                <a:ea typeface="Average"/>
                <a:cs typeface="Average"/>
                <a:sym typeface="Average"/>
              </a:rPr>
              <a:t>booklet</a:t>
            </a:r>
            <a:r>
              <a:rPr b="1" lang="en-US" sz="2100">
                <a:solidFill>
                  <a:srgbClr val="FFFFFF"/>
                </a:solidFill>
                <a:latin typeface="Average"/>
                <a:ea typeface="Average"/>
                <a:cs typeface="Average"/>
                <a:sym typeface="Average"/>
              </a:rPr>
              <a:t> </a:t>
            </a:r>
            <a:endParaRPr sz="2100">
              <a:solidFill>
                <a:srgbClr val="CACACA"/>
              </a:solidFill>
              <a:latin typeface="Average"/>
              <a:ea typeface="Average"/>
              <a:cs typeface="Average"/>
              <a:sym typeface="Average"/>
            </a:endParaRPr>
          </a:p>
        </p:txBody>
      </p:sp>
      <p:pic>
        <p:nvPicPr>
          <p:cNvPr id="270" name="Google Shape;270;p51"/>
          <p:cNvPicPr preferRelativeResize="0"/>
          <p:nvPr/>
        </p:nvPicPr>
        <p:blipFill rotWithShape="1">
          <a:blip r:embed="rId3">
            <a:alphaModFix/>
          </a:blip>
          <a:srcRect b="4855" l="22095" r="23456" t="7023"/>
          <a:stretch/>
        </p:blipFill>
        <p:spPr>
          <a:xfrm>
            <a:off x="482025" y="0"/>
            <a:ext cx="2883142" cy="3732900"/>
          </a:xfrm>
          <a:prstGeom prst="rect">
            <a:avLst/>
          </a:prstGeom>
          <a:noFill/>
          <a:ln>
            <a:noFill/>
          </a:ln>
        </p:spPr>
      </p:pic>
      <p:sp>
        <p:nvSpPr>
          <p:cNvPr descr="Translations" id="271" name="Google Shape;271;p51"/>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rgbClr val="AAAAAA"/>
                </a:solidFill>
                <a:latin typeface="Average"/>
                <a:ea typeface="Average"/>
                <a:cs typeface="Average"/>
                <a:sym typeface="Average"/>
              </a:rPr>
              <a:t>ዛሬ የጥበብ ታሪክ ቡክሌት ያስፈልግዎታል</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US" sz="1600">
                <a:solidFill>
                  <a:srgbClr val="AAAAAA"/>
                </a:solidFill>
                <a:latin typeface="Average"/>
                <a:ea typeface="Average"/>
                <a:cs typeface="Average"/>
                <a:sym typeface="Average"/>
              </a:rPr>
              <a:t>اليوم تحتاج إلى كتيب تاريخ الفن الخاص بك</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US" sz="1600">
                <a:solidFill>
                  <a:srgbClr val="AAAAAA"/>
                </a:solidFill>
                <a:latin typeface="Average"/>
                <a:ea typeface="Average"/>
                <a:cs typeface="Average"/>
                <a:sym typeface="Average"/>
              </a:rPr>
              <a:t>Avui necessiteu el vostre llibre d'història de l'art</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US" sz="1600">
                <a:solidFill>
                  <a:srgbClr val="AAAAAA"/>
                </a:solidFill>
                <a:latin typeface="Average"/>
                <a:ea typeface="Average"/>
                <a:cs typeface="Average"/>
                <a:sym typeface="Average"/>
              </a:rPr>
              <a:t>今天你需要你的艺术史小册子</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US" sz="1600">
                <a:solidFill>
                  <a:srgbClr val="AAAAAA"/>
                </a:solidFill>
                <a:latin typeface="Average"/>
                <a:ea typeface="Average"/>
                <a:cs typeface="Average"/>
                <a:sym typeface="Average"/>
              </a:rPr>
              <a:t>امروز به جزوه تاریخ هنر خود نیاز دارید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US" sz="1600">
                <a:solidFill>
                  <a:srgbClr val="AAAAAA"/>
                </a:solidFill>
                <a:latin typeface="Average"/>
                <a:ea typeface="Average"/>
                <a:cs typeface="Average"/>
                <a:sym typeface="Average"/>
              </a:rPr>
              <a:t>आज आपको अपनी कला इतिहास पुस्तिका की आवश्यकता है</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US" sz="1600">
                <a:solidFill>
                  <a:srgbClr val="AAAAAA"/>
                </a:solidFill>
                <a:latin typeface="Average"/>
                <a:ea typeface="Average"/>
                <a:cs typeface="Average"/>
                <a:sym typeface="Average"/>
              </a:rPr>
              <a:t>今日、あなたに必要なのは美術史の小冊子です</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US" sz="1600">
                <a:solidFill>
                  <a:srgbClr val="AAAAAA"/>
                </a:solidFill>
                <a:latin typeface="Average"/>
                <a:ea typeface="Average"/>
                <a:cs typeface="Average"/>
                <a:sym typeface="Average"/>
              </a:rPr>
              <a:t>오늘은 미술사 책자가 필요합니다</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US" sz="1600">
                <a:solidFill>
                  <a:srgbClr val="AAAAAA"/>
                </a:solidFill>
                <a:latin typeface="Average"/>
                <a:ea typeface="Average"/>
                <a:cs typeface="Average"/>
                <a:sym typeface="Average"/>
              </a:rPr>
              <a:t>Îro hûn hewceyê Pirtûka Dîroka Hunerê ye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US" sz="1600">
                <a:solidFill>
                  <a:srgbClr val="AAAAAA"/>
                </a:solidFill>
                <a:latin typeface="Average"/>
                <a:ea typeface="Average"/>
                <a:cs typeface="Average"/>
                <a:sym typeface="Average"/>
              </a:rPr>
              <a:t>Hoje você precisa do seu livreto de história da arte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US" sz="1600">
                <a:solidFill>
                  <a:srgbClr val="AAAAAA"/>
                </a:solidFill>
                <a:latin typeface="Average"/>
                <a:ea typeface="Average"/>
                <a:cs typeface="Average"/>
                <a:sym typeface="Average"/>
              </a:rPr>
              <a:t>ਅੱਜ ਤੁਹਾਨੂੰ ਆਪਣੀ ਕਲਾ ਇਤਿਹਾਸ ਕਿਤਾਬਚਾ ਦੀ ਲੋੜ ਹੈ</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US" sz="1600">
                <a:solidFill>
                  <a:srgbClr val="AAAAAA"/>
                </a:solidFill>
                <a:latin typeface="Average"/>
                <a:ea typeface="Average"/>
                <a:cs typeface="Average"/>
                <a:sym typeface="Average"/>
              </a:rPr>
              <a:t>Сегодня вам понадобится ваш буклет по истории искусств.</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US" sz="1600">
                <a:solidFill>
                  <a:srgbClr val="AAAAAA"/>
                </a:solidFill>
                <a:latin typeface="Average"/>
                <a:ea typeface="Average"/>
                <a:cs typeface="Average"/>
                <a:sym typeface="Average"/>
              </a:rPr>
              <a:t>Maanta waxaad u baahan tahay Buug-yarahaaga Taariikhda Fanka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US" sz="1600">
                <a:solidFill>
                  <a:srgbClr val="AAAAAA"/>
                </a:solidFill>
                <a:latin typeface="Average"/>
                <a:ea typeface="Average"/>
                <a:cs typeface="Average"/>
                <a:sym typeface="Average"/>
              </a:rPr>
              <a:t>Hoy necesitas tu Folleto de Historia del Arte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US" sz="1600">
                <a:solidFill>
                  <a:srgbClr val="AAAAAA"/>
                </a:solidFill>
                <a:latin typeface="Average"/>
                <a:ea typeface="Average"/>
                <a:cs typeface="Average"/>
                <a:sym typeface="Average"/>
              </a:rPr>
              <a:t>Leo unahitaji Kijitabu chako cha Historia ya Sanaa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US" sz="1600">
                <a:solidFill>
                  <a:srgbClr val="AAAAAA"/>
                </a:solidFill>
                <a:latin typeface="Average"/>
                <a:ea typeface="Average"/>
                <a:cs typeface="Average"/>
                <a:sym typeface="Average"/>
              </a:rPr>
              <a:t>Ngayon kailangan mo ang iyong Art History Booklet</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US" sz="1600">
                <a:solidFill>
                  <a:srgbClr val="AAAAAA"/>
                </a:solidFill>
                <a:latin typeface="Average"/>
                <a:ea typeface="Average"/>
                <a:cs typeface="Average"/>
                <a:sym typeface="Average"/>
              </a:rPr>
              <a:t>Bugün Sanat Tarihi Kitapçığınıza ihtiyacınız var</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US" sz="1600">
                <a:solidFill>
                  <a:srgbClr val="AAAAAA"/>
                </a:solidFill>
                <a:latin typeface="Average"/>
                <a:ea typeface="Average"/>
                <a:cs typeface="Average"/>
                <a:sym typeface="Average"/>
              </a:rPr>
              <a:t>Сьогодні вам потрібен ваш буклет з історії мистецтва</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US" sz="1600">
                <a:solidFill>
                  <a:srgbClr val="AAAAAA"/>
                </a:solidFill>
                <a:latin typeface="Average"/>
                <a:ea typeface="Average"/>
                <a:cs typeface="Average"/>
                <a:sym typeface="Average"/>
              </a:rPr>
              <a:t>Hôm nay bạn cần Sách Lịch sử Nghệ thuật</a:t>
            </a:r>
            <a:endParaRPr sz="1600">
              <a:solidFill>
                <a:srgbClr val="AAAAAA"/>
              </a:solidFill>
              <a:latin typeface="Average"/>
              <a:ea typeface="Average"/>
              <a:cs typeface="Average"/>
              <a:sym typeface="Average"/>
            </a:endParaRPr>
          </a:p>
        </p:txBody>
      </p:sp>
      <p:sp>
        <p:nvSpPr>
          <p:cNvPr id="272" name="Google Shape;272;p51"/>
          <p:cNvSpPr txBox="1"/>
          <p:nvPr/>
        </p:nvSpPr>
        <p:spPr>
          <a:xfrm>
            <a:off x="2814300" y="3659525"/>
            <a:ext cx="1636200" cy="12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200">
                <a:solidFill>
                  <a:srgbClr val="FFFFFF"/>
                </a:solidFill>
                <a:latin typeface="Oswald"/>
                <a:ea typeface="Oswald"/>
                <a:cs typeface="Oswald"/>
                <a:sym typeface="Oswald"/>
              </a:rPr>
              <a:t>📵</a:t>
            </a:r>
            <a:endParaRPr sz="7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5" name="Shape 335"/>
        <p:cNvGrpSpPr/>
        <p:nvPr/>
      </p:nvGrpSpPr>
      <p:grpSpPr>
        <a:xfrm>
          <a:off x="0" y="0"/>
          <a:ext cx="0" cy="0"/>
          <a:chOff x="0" y="0"/>
          <a:chExt cx="0" cy="0"/>
        </a:xfrm>
      </p:grpSpPr>
      <p:sp>
        <p:nvSpPr>
          <p:cNvPr id="336" name="Google Shape;336;p60"/>
          <p:cNvSpPr txBox="1"/>
          <p:nvPr/>
        </p:nvSpPr>
        <p:spPr>
          <a:xfrm>
            <a:off x="0" y="4930975"/>
            <a:ext cx="9144000" cy="192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US" sz="2400">
                <a:solidFill>
                  <a:srgbClr val="FFFFFF"/>
                </a:solidFill>
                <a:latin typeface="Cabin"/>
                <a:ea typeface="Cabin"/>
                <a:cs typeface="Cabin"/>
                <a:sym typeface="Cabin"/>
              </a:rPr>
              <a:t>Bisa Butler</a:t>
            </a:r>
            <a:r>
              <a:rPr lang="en-US" sz="2400">
                <a:solidFill>
                  <a:srgbClr val="B7B7B7"/>
                </a:solidFill>
                <a:latin typeface="Cabin"/>
                <a:ea typeface="Cabin"/>
                <a:cs typeface="Cabin"/>
                <a:sym typeface="Cabin"/>
              </a:rPr>
              <a:t>, </a:t>
            </a:r>
            <a:r>
              <a:rPr b="1" i="1" lang="en-US" sz="2400">
                <a:solidFill>
                  <a:srgbClr val="FFFFFF"/>
                </a:solidFill>
                <a:latin typeface="Cabin"/>
                <a:ea typeface="Cabin"/>
                <a:cs typeface="Cabin"/>
                <a:sym typeface="Cabin"/>
              </a:rPr>
              <a:t>I Am Not Your Negro </a:t>
            </a:r>
            <a:r>
              <a:rPr i="1" lang="en-US" sz="2400">
                <a:solidFill>
                  <a:srgbClr val="B7B7B7"/>
                </a:solidFill>
                <a:latin typeface="Cabin"/>
                <a:ea typeface="Cabin"/>
                <a:cs typeface="Cabin"/>
                <a:sym typeface="Cabin"/>
              </a:rPr>
              <a:t>(James Baldwin) </a:t>
            </a:r>
            <a:r>
              <a:rPr lang="en-US" sz="2400">
                <a:solidFill>
                  <a:srgbClr val="B7B7B7"/>
                </a:solidFill>
                <a:latin typeface="Cabin"/>
                <a:ea typeface="Cabin"/>
                <a:cs typeface="Cabin"/>
                <a:sym typeface="Cabin"/>
              </a:rPr>
              <a:t>and</a:t>
            </a:r>
            <a:r>
              <a:rPr b="1" i="1" lang="en-US" sz="2400">
                <a:solidFill>
                  <a:srgbClr val="FFFFFF"/>
                </a:solidFill>
                <a:latin typeface="Cabin"/>
                <a:ea typeface="Cabin"/>
                <a:cs typeface="Cabin"/>
                <a:sym typeface="Cabin"/>
              </a:rPr>
              <a:t> Broom Jumpers</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US" sz="2400">
                <a:solidFill>
                  <a:srgbClr val="B7B7B7"/>
                </a:solidFill>
                <a:latin typeface="Cabin"/>
                <a:ea typeface="Cabin"/>
                <a:cs typeface="Cabin"/>
                <a:sym typeface="Cabin"/>
              </a:rPr>
              <a:t>quilted applique, 2019. Brooklyn.</a:t>
            </a:r>
            <a:endParaRPr sz="2400">
              <a:solidFill>
                <a:srgbClr val="B7B7B7"/>
              </a:solidFill>
              <a:latin typeface="Cabin"/>
              <a:ea typeface="Cabin"/>
              <a:cs typeface="Cabin"/>
              <a:sym typeface="Cabin"/>
            </a:endParaRPr>
          </a:p>
        </p:txBody>
      </p:sp>
      <p:pic>
        <p:nvPicPr>
          <p:cNvPr id="337" name="Google Shape;337;p60"/>
          <p:cNvPicPr preferRelativeResize="0"/>
          <p:nvPr/>
        </p:nvPicPr>
        <p:blipFill>
          <a:blip r:embed="rId3">
            <a:alphaModFix/>
          </a:blip>
          <a:stretch>
            <a:fillRect/>
          </a:stretch>
        </p:blipFill>
        <p:spPr>
          <a:xfrm>
            <a:off x="5993650" y="0"/>
            <a:ext cx="3150350" cy="4930976"/>
          </a:xfrm>
          <a:prstGeom prst="rect">
            <a:avLst/>
          </a:prstGeom>
          <a:noFill/>
          <a:ln>
            <a:noFill/>
          </a:ln>
        </p:spPr>
      </p:pic>
      <p:pic>
        <p:nvPicPr>
          <p:cNvPr id="338" name="Google Shape;338;p60"/>
          <p:cNvPicPr preferRelativeResize="0"/>
          <p:nvPr/>
        </p:nvPicPr>
        <p:blipFill>
          <a:blip r:embed="rId4">
            <a:alphaModFix/>
          </a:blip>
          <a:stretch>
            <a:fillRect/>
          </a:stretch>
        </p:blipFill>
        <p:spPr>
          <a:xfrm>
            <a:off x="0" y="0"/>
            <a:ext cx="3383199" cy="4930976"/>
          </a:xfrm>
          <a:prstGeom prst="rect">
            <a:avLst/>
          </a:prstGeom>
          <a:noFill/>
          <a:ln>
            <a:noFill/>
          </a:ln>
        </p:spPr>
      </p:pic>
      <p:pic>
        <p:nvPicPr>
          <p:cNvPr id="339" name="Google Shape;339;p60"/>
          <p:cNvPicPr preferRelativeResize="0"/>
          <p:nvPr/>
        </p:nvPicPr>
        <p:blipFill>
          <a:blip r:embed="rId5">
            <a:alphaModFix/>
          </a:blip>
          <a:stretch>
            <a:fillRect/>
          </a:stretch>
        </p:blipFill>
        <p:spPr>
          <a:xfrm>
            <a:off x="3383202" y="725182"/>
            <a:ext cx="2610450" cy="348060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3" name="Shape 343"/>
        <p:cNvGrpSpPr/>
        <p:nvPr/>
      </p:nvGrpSpPr>
      <p:grpSpPr>
        <a:xfrm>
          <a:off x="0" y="0"/>
          <a:ext cx="0" cy="0"/>
          <a:chOff x="0" y="0"/>
          <a:chExt cx="0" cy="0"/>
        </a:xfrm>
      </p:grpSpPr>
      <p:sp>
        <p:nvSpPr>
          <p:cNvPr id="344" name="Google Shape;344;p61"/>
          <p:cNvSpPr txBox="1"/>
          <p:nvPr/>
        </p:nvSpPr>
        <p:spPr>
          <a:xfrm>
            <a:off x="5497050" y="475"/>
            <a:ext cx="36468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US" sz="2400">
                <a:solidFill>
                  <a:srgbClr val="FFFFFF"/>
                </a:solidFill>
                <a:latin typeface="Cabin"/>
                <a:ea typeface="Cabin"/>
                <a:cs typeface="Cabin"/>
                <a:sym typeface="Cabin"/>
              </a:rPr>
              <a:t>Bisa Butler</a:t>
            </a:r>
            <a:r>
              <a:rPr lang="en-US" sz="2400">
                <a:solidFill>
                  <a:srgbClr val="B7B7B7"/>
                </a:solidFill>
                <a:latin typeface="Cabin"/>
                <a:ea typeface="Cabin"/>
                <a:cs typeface="Cabin"/>
                <a:sym typeface="Cabin"/>
              </a:rPr>
              <a:t> </a:t>
            </a:r>
            <a:r>
              <a:rPr i="1" lang="en-US" sz="2400">
                <a:solidFill>
                  <a:srgbClr val="B7B7B7"/>
                </a:solidFill>
                <a:latin typeface="Cabin"/>
                <a:ea typeface="Cabin"/>
                <a:cs typeface="Cabin"/>
                <a:sym typeface="Cabin"/>
              </a:rPr>
              <a:t>@bisabutler</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b="1" i="1" lang="en-US" sz="2400">
                <a:solidFill>
                  <a:srgbClr val="FFFFFF"/>
                </a:solidFill>
                <a:latin typeface="Cabin"/>
                <a:ea typeface="Cabin"/>
                <a:cs typeface="Cabin"/>
                <a:sym typeface="Cabin"/>
              </a:rPr>
              <a:t>Africa The Land of Hope and Promise For Negro People’s of the World, a portrait of Emmet Scott of the Liberian Commission</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US" sz="2400">
                <a:solidFill>
                  <a:srgbClr val="B7B7B7"/>
                </a:solidFill>
                <a:latin typeface="Cabin"/>
                <a:ea typeface="Cabin"/>
                <a:cs typeface="Cabin"/>
                <a:sym typeface="Cabin"/>
              </a:rPr>
              <a:t>cotton, silk, wool and velvet, quilted and appliquéd</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US" sz="2400">
                <a:solidFill>
                  <a:srgbClr val="B7B7B7"/>
                </a:solidFill>
                <a:latin typeface="Cabin"/>
                <a:ea typeface="Cabin"/>
                <a:cs typeface="Cabin"/>
                <a:sym typeface="Cabin"/>
              </a:rPr>
              <a:t>2019</a:t>
            </a:r>
            <a:endParaRPr b="1" sz="2400">
              <a:solidFill>
                <a:srgbClr val="FFFFFF"/>
              </a:solidFill>
              <a:latin typeface="Cabin"/>
              <a:ea typeface="Cabin"/>
              <a:cs typeface="Cabin"/>
              <a:sym typeface="Cabin"/>
            </a:endParaRPr>
          </a:p>
        </p:txBody>
      </p:sp>
      <p:pic>
        <p:nvPicPr>
          <p:cNvPr descr="Image from https://instagram.fyaw1-1.fna.fbcdn.net/v/t51.2885-15/sh0.08/e35/p750x750/82478187_174914340520640_265671593620644903_n.jpg?_nc_ht=instagram.fyaw1-1.fna.fbcdn.net&amp;_nc_cat=108&amp;_nc_ohc=0OflTFjCTv8AX-qce5O&amp;oh=0631647f846ab3a72471816c859680c5&amp;oe=5EC907D1" id="345" name="Google Shape;345;p61"/>
          <p:cNvPicPr preferRelativeResize="0"/>
          <p:nvPr/>
        </p:nvPicPr>
        <p:blipFill>
          <a:blip r:embed="rId3">
            <a:alphaModFix/>
          </a:blip>
          <a:stretch>
            <a:fillRect/>
          </a:stretch>
        </p:blipFill>
        <p:spPr>
          <a:xfrm>
            <a:off x="0" y="0"/>
            <a:ext cx="54864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9" name="Shape 349"/>
        <p:cNvGrpSpPr/>
        <p:nvPr/>
      </p:nvGrpSpPr>
      <p:grpSpPr>
        <a:xfrm>
          <a:off x="0" y="0"/>
          <a:ext cx="0" cy="0"/>
          <a:chOff x="0" y="0"/>
          <a:chExt cx="0" cy="0"/>
        </a:xfrm>
      </p:grpSpPr>
      <p:sp>
        <p:nvSpPr>
          <p:cNvPr id="350" name="Google Shape;350;p62"/>
          <p:cNvSpPr txBox="1"/>
          <p:nvPr/>
        </p:nvSpPr>
        <p:spPr>
          <a:xfrm>
            <a:off x="5495925" y="150"/>
            <a:ext cx="3648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400">
                <a:solidFill>
                  <a:schemeClr val="dk1"/>
                </a:solidFill>
                <a:latin typeface="Cabin"/>
                <a:ea typeface="Cabin"/>
                <a:cs typeface="Cabin"/>
                <a:sym typeface="Cabin"/>
              </a:rPr>
              <a:t>Bisa Butler </a:t>
            </a:r>
            <a:r>
              <a:rPr i="1" lang="en-US" sz="2400">
                <a:solidFill>
                  <a:srgbClr val="B7B7B7"/>
                </a:solidFill>
                <a:latin typeface="Cabin"/>
                <a:ea typeface="Cabin"/>
                <a:cs typeface="Cabin"/>
                <a:sym typeface="Cabin"/>
              </a:rPr>
              <a:t>@bisabutler</a:t>
            </a:r>
            <a:endParaRPr i="1" sz="2400">
              <a:solidFill>
                <a:srgbClr val="B7B7B7"/>
              </a:solidFill>
              <a:latin typeface="Cabin"/>
              <a:ea typeface="Cabin"/>
              <a:cs typeface="Cabin"/>
              <a:sym typeface="Cabin"/>
            </a:endParaRPr>
          </a:p>
          <a:p>
            <a:pPr indent="0" lvl="0" marL="0" rtl="0" algn="ctr">
              <a:spcBef>
                <a:spcPts val="0"/>
              </a:spcBef>
              <a:spcAft>
                <a:spcPts val="0"/>
              </a:spcAft>
              <a:buNone/>
            </a:pPr>
            <a:r>
              <a:t/>
            </a:r>
            <a:endParaRPr i="1" sz="2400">
              <a:solidFill>
                <a:srgbClr val="B7B7B7"/>
              </a:solidFill>
              <a:latin typeface="Cabin"/>
              <a:ea typeface="Cabin"/>
              <a:cs typeface="Cabin"/>
              <a:sym typeface="Cabin"/>
            </a:endParaRPr>
          </a:p>
          <a:p>
            <a:pPr indent="0" lvl="0" marL="0" rtl="0" algn="ctr">
              <a:spcBef>
                <a:spcPts val="0"/>
              </a:spcBef>
              <a:spcAft>
                <a:spcPts val="0"/>
              </a:spcAft>
              <a:buNone/>
            </a:pPr>
            <a:r>
              <a:rPr i="1" lang="en-US" sz="2400">
                <a:solidFill>
                  <a:srgbClr val="FFFFFF"/>
                </a:solidFill>
                <a:latin typeface="Cabin"/>
                <a:ea typeface="Cabin"/>
                <a:cs typeface="Cabin"/>
                <a:sym typeface="Cabin"/>
              </a:rPr>
              <a:t>Zouave</a:t>
            </a:r>
            <a:endParaRPr i="1" sz="2400">
              <a:solidFill>
                <a:srgbClr val="FFFFFF"/>
              </a:solidFill>
              <a:latin typeface="Cabin"/>
              <a:ea typeface="Cabin"/>
              <a:cs typeface="Cabin"/>
              <a:sym typeface="Cabin"/>
            </a:endParaRPr>
          </a:p>
          <a:p>
            <a:pPr indent="0" lvl="0" marL="0" rtl="0" algn="ctr">
              <a:spcBef>
                <a:spcPts val="0"/>
              </a:spcBef>
              <a:spcAft>
                <a:spcPts val="0"/>
              </a:spcAft>
              <a:buNone/>
            </a:pPr>
            <a:r>
              <a:t/>
            </a:r>
            <a:endParaRPr i="1" sz="2400">
              <a:solidFill>
                <a:srgbClr val="B7B7B7"/>
              </a:solidFill>
              <a:latin typeface="Cabin"/>
              <a:ea typeface="Cabin"/>
              <a:cs typeface="Cabin"/>
              <a:sym typeface="Cabin"/>
            </a:endParaRPr>
          </a:p>
          <a:p>
            <a:pPr indent="0" lvl="0" marL="0" rtl="0" algn="ctr">
              <a:spcBef>
                <a:spcPts val="0"/>
              </a:spcBef>
              <a:spcAft>
                <a:spcPts val="0"/>
              </a:spcAft>
              <a:buNone/>
            </a:pPr>
            <a:r>
              <a:rPr lang="en-US" sz="2400">
                <a:solidFill>
                  <a:srgbClr val="B7B7B7"/>
                </a:solidFill>
                <a:latin typeface="Cabin"/>
                <a:ea typeface="Cabin"/>
                <a:cs typeface="Cabin"/>
                <a:sym typeface="Cabin"/>
              </a:rPr>
              <a:t>2019</a:t>
            </a:r>
            <a:endParaRPr sz="2400">
              <a:solidFill>
                <a:srgbClr val="B7B7B7"/>
              </a:solidFill>
              <a:latin typeface="Cabin"/>
              <a:ea typeface="Cabin"/>
              <a:cs typeface="Cabin"/>
              <a:sym typeface="Cabin"/>
            </a:endParaRPr>
          </a:p>
          <a:p>
            <a:pPr indent="0" lvl="0" marL="0" rtl="0" algn="ctr">
              <a:spcBef>
                <a:spcPts val="0"/>
              </a:spcBef>
              <a:spcAft>
                <a:spcPts val="0"/>
              </a:spcAft>
              <a:buNone/>
            </a:pPr>
            <a:r>
              <a:t/>
            </a:r>
            <a:endParaRPr sz="2400">
              <a:solidFill>
                <a:srgbClr val="B7B7B7"/>
              </a:solidFill>
              <a:latin typeface="Cabin"/>
              <a:ea typeface="Cabin"/>
              <a:cs typeface="Cabin"/>
              <a:sym typeface="Cabin"/>
            </a:endParaRPr>
          </a:p>
          <a:p>
            <a:pPr indent="0" lvl="0" marL="0" rtl="0" algn="ctr">
              <a:spcBef>
                <a:spcPts val="0"/>
              </a:spcBef>
              <a:spcAft>
                <a:spcPts val="0"/>
              </a:spcAft>
              <a:buNone/>
            </a:pPr>
            <a:r>
              <a:rPr lang="en-US" sz="2400">
                <a:solidFill>
                  <a:srgbClr val="B7B7B7"/>
                </a:solidFill>
                <a:latin typeface="Cabin"/>
                <a:ea typeface="Cabin"/>
                <a:cs typeface="Cabin"/>
                <a:sym typeface="Cabin"/>
              </a:rPr>
              <a:t>fabric applique</a:t>
            </a:r>
            <a:endParaRPr sz="2400">
              <a:solidFill>
                <a:srgbClr val="B7B7B7"/>
              </a:solidFill>
              <a:latin typeface="Cabin"/>
              <a:ea typeface="Cabin"/>
              <a:cs typeface="Cabin"/>
              <a:sym typeface="Cabin"/>
            </a:endParaRPr>
          </a:p>
          <a:p>
            <a:pPr indent="0" lvl="0" marL="0" rtl="0" algn="ctr">
              <a:spcBef>
                <a:spcPts val="0"/>
              </a:spcBef>
              <a:spcAft>
                <a:spcPts val="0"/>
              </a:spcAft>
              <a:buNone/>
            </a:pPr>
            <a:r>
              <a:rPr lang="en-US" sz="2400">
                <a:solidFill>
                  <a:srgbClr val="B7B7B7"/>
                </a:solidFill>
                <a:latin typeface="Cabin"/>
                <a:ea typeface="Cabin"/>
                <a:cs typeface="Cabin"/>
                <a:sym typeface="Cabin"/>
              </a:rPr>
              <a:t>90 x 47”</a:t>
            </a:r>
            <a:endParaRPr sz="2400">
              <a:solidFill>
                <a:srgbClr val="B7B7B7"/>
              </a:solidFill>
              <a:latin typeface="Cabin"/>
              <a:ea typeface="Cabin"/>
              <a:cs typeface="Cabin"/>
              <a:sym typeface="Cabin"/>
            </a:endParaRPr>
          </a:p>
          <a:p>
            <a:pPr indent="0" lvl="0" marL="0" rtl="0" algn="ctr">
              <a:spcBef>
                <a:spcPts val="0"/>
              </a:spcBef>
              <a:spcAft>
                <a:spcPts val="0"/>
              </a:spcAft>
              <a:buNone/>
            </a:pPr>
            <a:r>
              <a:t/>
            </a:r>
            <a:endParaRPr sz="2400">
              <a:solidFill>
                <a:srgbClr val="B7B7B7"/>
              </a:solidFill>
              <a:latin typeface="Cabin"/>
              <a:ea typeface="Cabin"/>
              <a:cs typeface="Cabin"/>
              <a:sym typeface="Cabin"/>
            </a:endParaRPr>
          </a:p>
          <a:p>
            <a:pPr indent="0" lvl="0" marL="0" rtl="0" algn="ctr">
              <a:spcBef>
                <a:spcPts val="0"/>
              </a:spcBef>
              <a:spcAft>
                <a:spcPts val="0"/>
              </a:spcAft>
              <a:buNone/>
            </a:pPr>
            <a:r>
              <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b="1" sz="2400">
              <a:solidFill>
                <a:srgbClr val="FFFFFF"/>
              </a:solidFill>
              <a:latin typeface="Cabin"/>
              <a:ea typeface="Cabin"/>
              <a:cs typeface="Cabin"/>
              <a:sym typeface="Cabin"/>
            </a:endParaRPr>
          </a:p>
        </p:txBody>
      </p:sp>
      <p:pic>
        <p:nvPicPr>
          <p:cNvPr descr="Image from https://instagram.fyaw1-1.fna.fbcdn.net/v/t51.2885-15/sh0.08/e35/p750x750/72280463_2572732772834951_7469488969238635419_n.jpg?_nc_ht=instagram.fyaw1-1.fna.fbcdn.net&amp;_nc_cat=111&amp;oh=2d04f8881aacba8f004e6150de40bc7d&amp;oe=5E7B9114" id="351" name="Google Shape;351;p62"/>
          <p:cNvPicPr preferRelativeResize="0"/>
          <p:nvPr/>
        </p:nvPicPr>
        <p:blipFill>
          <a:blip r:embed="rId3">
            <a:alphaModFix/>
          </a:blip>
          <a:stretch>
            <a:fillRect/>
          </a:stretch>
        </p:blipFill>
        <p:spPr>
          <a:xfrm>
            <a:off x="0" y="150"/>
            <a:ext cx="5495925"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63"/>
          <p:cNvSpPr txBox="1"/>
          <p:nvPr/>
        </p:nvSpPr>
        <p:spPr>
          <a:xfrm>
            <a:off x="-150" y="6087700"/>
            <a:ext cx="9144000" cy="770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t/>
            </a:r>
            <a:endParaRPr sz="1600">
              <a:solidFill>
                <a:srgbClr val="B7B7B7"/>
              </a:solidFill>
              <a:latin typeface="Open Sans"/>
              <a:ea typeface="Open Sans"/>
              <a:cs typeface="Open Sans"/>
              <a:sym typeface="Open Sans"/>
            </a:endParaRPr>
          </a:p>
          <a:p>
            <a:pPr indent="0" lvl="0" marL="0" marR="0" rtl="0" algn="ctr">
              <a:lnSpc>
                <a:spcPct val="100000"/>
              </a:lnSpc>
              <a:spcBef>
                <a:spcPts val="0"/>
              </a:spcBef>
              <a:spcAft>
                <a:spcPts val="0"/>
              </a:spcAft>
              <a:buNone/>
            </a:pPr>
            <a:r>
              <a:rPr b="1" lang="en-US" sz="1600">
                <a:solidFill>
                  <a:srgbClr val="FFFFFF"/>
                </a:solidFill>
                <a:latin typeface="Open Sans"/>
                <a:ea typeface="Open Sans"/>
                <a:cs typeface="Open Sans"/>
                <a:sym typeface="Open Sans"/>
              </a:rPr>
              <a:t>Kent Monkman</a:t>
            </a:r>
            <a:r>
              <a:rPr b="1" lang="en-US" sz="1600">
                <a:solidFill>
                  <a:srgbClr val="B7B7B7"/>
                </a:solidFill>
                <a:latin typeface="Open Sans"/>
                <a:ea typeface="Open Sans"/>
                <a:cs typeface="Open Sans"/>
                <a:sym typeface="Open Sans"/>
              </a:rPr>
              <a:t> </a:t>
            </a:r>
            <a:r>
              <a:rPr i="1" lang="en-US" sz="1600">
                <a:solidFill>
                  <a:srgbClr val="B7B7B7"/>
                </a:solidFill>
                <a:latin typeface="Open Sans"/>
                <a:ea typeface="Open Sans"/>
                <a:cs typeface="Open Sans"/>
                <a:sym typeface="Open Sans"/>
              </a:rPr>
              <a:t>(Toronto) @KentMonkman</a:t>
            </a:r>
            <a:r>
              <a:rPr lang="en-US" sz="1600">
                <a:solidFill>
                  <a:srgbClr val="B7B7B7"/>
                </a:solidFill>
                <a:latin typeface="Open Sans"/>
                <a:ea typeface="Open Sans"/>
                <a:cs typeface="Open Sans"/>
                <a:sym typeface="Open Sans"/>
              </a:rPr>
              <a:t>, </a:t>
            </a:r>
            <a:r>
              <a:rPr b="1" i="1" lang="en-US" sz="1600">
                <a:solidFill>
                  <a:srgbClr val="FFFFFF"/>
                </a:solidFill>
                <a:latin typeface="Open Sans"/>
                <a:ea typeface="Open Sans"/>
                <a:cs typeface="Open Sans"/>
                <a:sym typeface="Open Sans"/>
              </a:rPr>
              <a:t>The Scoop</a:t>
            </a:r>
            <a:r>
              <a:rPr lang="en-US" sz="1600">
                <a:solidFill>
                  <a:srgbClr val="B7B7B7"/>
                </a:solidFill>
                <a:latin typeface="Open Sans"/>
                <a:ea typeface="Open Sans"/>
                <a:cs typeface="Open Sans"/>
                <a:sym typeface="Open Sans"/>
              </a:rPr>
              <a:t>, 2018</a:t>
            </a:r>
            <a:endParaRPr sz="1600">
              <a:solidFill>
                <a:srgbClr val="B7B7B7"/>
              </a:solidFill>
              <a:latin typeface="Open Sans"/>
              <a:ea typeface="Open Sans"/>
              <a:cs typeface="Open Sans"/>
              <a:sym typeface="Open Sans"/>
            </a:endParaRPr>
          </a:p>
          <a:p>
            <a:pPr indent="0" lvl="0" marL="0" marR="0" rtl="0" algn="ctr">
              <a:lnSpc>
                <a:spcPct val="100000"/>
              </a:lnSpc>
              <a:spcBef>
                <a:spcPts val="0"/>
              </a:spcBef>
              <a:spcAft>
                <a:spcPts val="0"/>
              </a:spcAft>
              <a:buNone/>
            </a:pPr>
            <a:r>
              <a:rPr lang="en-US" sz="1600">
                <a:solidFill>
                  <a:srgbClr val="B7B7B7"/>
                </a:solidFill>
                <a:latin typeface="Open Sans"/>
                <a:ea typeface="Open Sans"/>
                <a:cs typeface="Open Sans"/>
                <a:sym typeface="Open Sans"/>
              </a:rPr>
              <a:t>acrylic on canvas, 84” x 126”</a:t>
            </a:r>
            <a:endParaRPr sz="1600">
              <a:solidFill>
                <a:srgbClr val="B7B7B7"/>
              </a:solidFill>
              <a:latin typeface="Open Sans"/>
              <a:ea typeface="Open Sans"/>
              <a:cs typeface="Open Sans"/>
              <a:sym typeface="Open Sans"/>
            </a:endParaRPr>
          </a:p>
          <a:p>
            <a:pPr indent="0" lvl="0" marL="0" marR="0" rtl="0" algn="ctr">
              <a:lnSpc>
                <a:spcPct val="100000"/>
              </a:lnSpc>
              <a:spcBef>
                <a:spcPts val="0"/>
              </a:spcBef>
              <a:spcAft>
                <a:spcPts val="0"/>
              </a:spcAft>
              <a:buNone/>
            </a:pPr>
            <a:r>
              <a:t/>
            </a:r>
            <a:endParaRPr sz="1600">
              <a:solidFill>
                <a:srgbClr val="B7B7B7"/>
              </a:solidFill>
              <a:latin typeface="Open Sans"/>
              <a:ea typeface="Open Sans"/>
              <a:cs typeface="Open Sans"/>
              <a:sym typeface="Open Sans"/>
            </a:endParaRPr>
          </a:p>
        </p:txBody>
      </p:sp>
      <p:pic>
        <p:nvPicPr>
          <p:cNvPr id="357" name="Google Shape;357;p63"/>
          <p:cNvPicPr preferRelativeResize="0"/>
          <p:nvPr/>
        </p:nvPicPr>
        <p:blipFill>
          <a:blip r:embed="rId3">
            <a:alphaModFix/>
          </a:blip>
          <a:stretch>
            <a:fillRect/>
          </a:stretch>
        </p:blipFill>
        <p:spPr>
          <a:xfrm>
            <a:off x="0" y="0"/>
            <a:ext cx="9144000" cy="608769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1" name="Shape 361"/>
        <p:cNvGrpSpPr/>
        <p:nvPr/>
      </p:nvGrpSpPr>
      <p:grpSpPr>
        <a:xfrm>
          <a:off x="0" y="0"/>
          <a:ext cx="0" cy="0"/>
          <a:chOff x="0" y="0"/>
          <a:chExt cx="0" cy="0"/>
        </a:xfrm>
      </p:grpSpPr>
      <p:sp>
        <p:nvSpPr>
          <p:cNvPr id="362" name="Google Shape;362;p64"/>
          <p:cNvSpPr txBox="1"/>
          <p:nvPr/>
        </p:nvSpPr>
        <p:spPr>
          <a:xfrm>
            <a:off x="-150" y="6087700"/>
            <a:ext cx="9144000" cy="770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t/>
            </a:r>
            <a:endParaRPr sz="1600">
              <a:solidFill>
                <a:srgbClr val="B7B7B7"/>
              </a:solidFill>
              <a:latin typeface="Open Sans"/>
              <a:ea typeface="Open Sans"/>
              <a:cs typeface="Open Sans"/>
              <a:sym typeface="Open Sans"/>
            </a:endParaRPr>
          </a:p>
          <a:p>
            <a:pPr indent="0" lvl="0" marL="0" marR="0" rtl="0" algn="ctr">
              <a:lnSpc>
                <a:spcPct val="100000"/>
              </a:lnSpc>
              <a:spcBef>
                <a:spcPts val="0"/>
              </a:spcBef>
              <a:spcAft>
                <a:spcPts val="0"/>
              </a:spcAft>
              <a:buNone/>
            </a:pPr>
            <a:r>
              <a:rPr b="1" lang="en-US" sz="1600">
                <a:solidFill>
                  <a:srgbClr val="FFFFFF"/>
                </a:solidFill>
                <a:latin typeface="Open Sans"/>
                <a:ea typeface="Open Sans"/>
                <a:cs typeface="Open Sans"/>
                <a:sym typeface="Open Sans"/>
              </a:rPr>
              <a:t>Kent Monkman</a:t>
            </a:r>
            <a:r>
              <a:rPr b="1" lang="en-US" sz="1600">
                <a:solidFill>
                  <a:srgbClr val="B7B7B7"/>
                </a:solidFill>
                <a:latin typeface="Open Sans"/>
                <a:ea typeface="Open Sans"/>
                <a:cs typeface="Open Sans"/>
                <a:sym typeface="Open Sans"/>
              </a:rPr>
              <a:t> </a:t>
            </a:r>
            <a:r>
              <a:rPr i="1" lang="en-US" sz="1600">
                <a:solidFill>
                  <a:srgbClr val="B7B7B7"/>
                </a:solidFill>
                <a:latin typeface="Open Sans"/>
                <a:ea typeface="Open Sans"/>
                <a:cs typeface="Open Sans"/>
                <a:sym typeface="Open Sans"/>
              </a:rPr>
              <a:t>(Toronto) @KentMonkman</a:t>
            </a:r>
            <a:r>
              <a:rPr lang="en-US" sz="1600">
                <a:solidFill>
                  <a:srgbClr val="B7B7B7"/>
                </a:solidFill>
                <a:latin typeface="Open Sans"/>
                <a:ea typeface="Open Sans"/>
                <a:cs typeface="Open Sans"/>
                <a:sym typeface="Open Sans"/>
              </a:rPr>
              <a:t>, </a:t>
            </a:r>
            <a:r>
              <a:rPr b="1" i="1" lang="en-US" sz="1600">
                <a:solidFill>
                  <a:srgbClr val="FFFFFF"/>
                </a:solidFill>
                <a:latin typeface="Open Sans"/>
                <a:ea typeface="Open Sans"/>
                <a:cs typeface="Open Sans"/>
                <a:sym typeface="Open Sans"/>
              </a:rPr>
              <a:t>The Scoop</a:t>
            </a:r>
            <a:r>
              <a:rPr lang="en-US" sz="1600">
                <a:solidFill>
                  <a:srgbClr val="B7B7B7"/>
                </a:solidFill>
                <a:latin typeface="Open Sans"/>
                <a:ea typeface="Open Sans"/>
                <a:cs typeface="Open Sans"/>
                <a:sym typeface="Open Sans"/>
              </a:rPr>
              <a:t>, 2018</a:t>
            </a:r>
            <a:endParaRPr sz="1600">
              <a:solidFill>
                <a:srgbClr val="B7B7B7"/>
              </a:solidFill>
              <a:latin typeface="Open Sans"/>
              <a:ea typeface="Open Sans"/>
              <a:cs typeface="Open Sans"/>
              <a:sym typeface="Open Sans"/>
            </a:endParaRPr>
          </a:p>
          <a:p>
            <a:pPr indent="0" lvl="0" marL="0" marR="0" rtl="0" algn="ctr">
              <a:lnSpc>
                <a:spcPct val="100000"/>
              </a:lnSpc>
              <a:spcBef>
                <a:spcPts val="0"/>
              </a:spcBef>
              <a:spcAft>
                <a:spcPts val="0"/>
              </a:spcAft>
              <a:buNone/>
            </a:pPr>
            <a:r>
              <a:rPr lang="en-US" sz="1600">
                <a:solidFill>
                  <a:srgbClr val="B7B7B7"/>
                </a:solidFill>
                <a:latin typeface="Open Sans"/>
                <a:ea typeface="Open Sans"/>
                <a:cs typeface="Open Sans"/>
                <a:sym typeface="Open Sans"/>
              </a:rPr>
              <a:t>acrylic on canvas, 84” x 126”</a:t>
            </a:r>
            <a:endParaRPr sz="1600">
              <a:solidFill>
                <a:srgbClr val="B7B7B7"/>
              </a:solidFill>
              <a:latin typeface="Open Sans"/>
              <a:ea typeface="Open Sans"/>
              <a:cs typeface="Open Sans"/>
              <a:sym typeface="Open Sans"/>
            </a:endParaRPr>
          </a:p>
          <a:p>
            <a:pPr indent="0" lvl="0" marL="0" marR="0" rtl="0" algn="ctr">
              <a:lnSpc>
                <a:spcPct val="100000"/>
              </a:lnSpc>
              <a:spcBef>
                <a:spcPts val="0"/>
              </a:spcBef>
              <a:spcAft>
                <a:spcPts val="0"/>
              </a:spcAft>
              <a:buNone/>
            </a:pPr>
            <a:r>
              <a:t/>
            </a:r>
            <a:endParaRPr sz="1600">
              <a:solidFill>
                <a:srgbClr val="B7B7B7"/>
              </a:solidFill>
              <a:latin typeface="Open Sans"/>
              <a:ea typeface="Open Sans"/>
              <a:cs typeface="Open Sans"/>
              <a:sym typeface="Open Sans"/>
            </a:endParaRPr>
          </a:p>
        </p:txBody>
      </p:sp>
      <p:pic>
        <p:nvPicPr>
          <p:cNvPr id="363" name="Google Shape;363;p64"/>
          <p:cNvPicPr preferRelativeResize="0"/>
          <p:nvPr/>
        </p:nvPicPr>
        <p:blipFill>
          <a:blip r:embed="rId3">
            <a:alphaModFix/>
          </a:blip>
          <a:stretch>
            <a:fillRect/>
          </a:stretch>
        </p:blipFill>
        <p:spPr>
          <a:xfrm>
            <a:off x="0" y="0"/>
            <a:ext cx="9144000" cy="608769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7" name="Shape 367"/>
        <p:cNvGrpSpPr/>
        <p:nvPr/>
      </p:nvGrpSpPr>
      <p:grpSpPr>
        <a:xfrm>
          <a:off x="0" y="0"/>
          <a:ext cx="0" cy="0"/>
          <a:chOff x="0" y="0"/>
          <a:chExt cx="0" cy="0"/>
        </a:xfrm>
      </p:grpSpPr>
      <p:sp>
        <p:nvSpPr>
          <p:cNvPr id="368" name="Google Shape;368;p65"/>
          <p:cNvSpPr txBox="1"/>
          <p:nvPr/>
        </p:nvSpPr>
        <p:spPr>
          <a:xfrm>
            <a:off x="-150" y="5934350"/>
            <a:ext cx="9144000" cy="92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US" sz="2400">
                <a:solidFill>
                  <a:srgbClr val="FFFFFF"/>
                </a:solidFill>
                <a:latin typeface="Cabin"/>
                <a:ea typeface="Cabin"/>
                <a:cs typeface="Cabin"/>
                <a:sym typeface="Cabin"/>
              </a:rPr>
              <a:t>Kent Monkman</a:t>
            </a:r>
            <a:r>
              <a:rPr lang="en-US" sz="2400">
                <a:solidFill>
                  <a:srgbClr val="B7B7B7"/>
                </a:solidFill>
                <a:latin typeface="Cabin"/>
                <a:ea typeface="Cabin"/>
                <a:cs typeface="Cabin"/>
                <a:sym typeface="Cabin"/>
              </a:rPr>
              <a:t> </a:t>
            </a:r>
            <a:r>
              <a:rPr i="1" lang="en-US" sz="2400">
                <a:solidFill>
                  <a:srgbClr val="B7B7B7"/>
                </a:solidFill>
                <a:latin typeface="Cabin"/>
                <a:ea typeface="Cabin"/>
                <a:cs typeface="Cabin"/>
                <a:sym typeface="Cabin"/>
              </a:rPr>
              <a:t>@KentMonkman</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b="1" sz="2400">
              <a:solidFill>
                <a:srgbClr val="FFFFFF"/>
              </a:solidFill>
              <a:latin typeface="Cabin"/>
              <a:ea typeface="Cabin"/>
              <a:cs typeface="Cabin"/>
              <a:sym typeface="Cabin"/>
            </a:endParaRPr>
          </a:p>
        </p:txBody>
      </p:sp>
      <p:pic>
        <p:nvPicPr>
          <p:cNvPr descr="Image" id="369" name="Google Shape;369;p65"/>
          <p:cNvPicPr preferRelativeResize="0"/>
          <p:nvPr/>
        </p:nvPicPr>
        <p:blipFill>
          <a:blip r:embed="rId3">
            <a:alphaModFix/>
          </a:blip>
          <a:stretch>
            <a:fillRect/>
          </a:stretch>
        </p:blipFill>
        <p:spPr>
          <a:xfrm>
            <a:off x="0" y="475"/>
            <a:ext cx="9144000" cy="5791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3" name="Shape 373"/>
        <p:cNvGrpSpPr/>
        <p:nvPr/>
      </p:nvGrpSpPr>
      <p:grpSpPr>
        <a:xfrm>
          <a:off x="0" y="0"/>
          <a:ext cx="0" cy="0"/>
          <a:chOff x="0" y="0"/>
          <a:chExt cx="0" cy="0"/>
        </a:xfrm>
      </p:grpSpPr>
      <p:sp>
        <p:nvSpPr>
          <p:cNvPr id="374" name="Google Shape;374;p66"/>
          <p:cNvSpPr txBox="1"/>
          <p:nvPr/>
        </p:nvSpPr>
        <p:spPr>
          <a:xfrm>
            <a:off x="-75" y="5948250"/>
            <a:ext cx="9144000" cy="91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400">
                <a:solidFill>
                  <a:schemeClr val="dk1"/>
                </a:solidFill>
                <a:latin typeface="Cabin"/>
                <a:ea typeface="Cabin"/>
                <a:cs typeface="Cabin"/>
                <a:sym typeface="Cabin"/>
              </a:rPr>
              <a:t>Kent Monkman</a:t>
            </a:r>
            <a:r>
              <a:rPr lang="en-US" sz="2400">
                <a:solidFill>
                  <a:srgbClr val="B7B7B7"/>
                </a:solidFill>
                <a:latin typeface="Cabin"/>
                <a:ea typeface="Cabin"/>
                <a:cs typeface="Cabin"/>
                <a:sym typeface="Cabin"/>
              </a:rPr>
              <a:t> </a:t>
            </a:r>
            <a:r>
              <a:rPr i="1" lang="en-US" sz="2400">
                <a:solidFill>
                  <a:srgbClr val="B7B7B7"/>
                </a:solidFill>
                <a:latin typeface="Cabin"/>
                <a:ea typeface="Cabin"/>
                <a:cs typeface="Cabin"/>
                <a:sym typeface="Cabin"/>
              </a:rPr>
              <a:t>@KentMonkman, </a:t>
            </a:r>
            <a:r>
              <a:rPr b="1" i="1" lang="en-US" sz="2400">
                <a:solidFill>
                  <a:schemeClr val="dk1"/>
                </a:solidFill>
                <a:latin typeface="Cabin"/>
                <a:ea typeface="Cabin"/>
                <a:cs typeface="Cabin"/>
                <a:sym typeface="Cabin"/>
              </a:rPr>
              <a:t>Duel After the Masquerade, </a:t>
            </a:r>
            <a:r>
              <a:rPr lang="en-US" sz="2400">
                <a:solidFill>
                  <a:srgbClr val="B7B7B7"/>
                </a:solidFill>
                <a:latin typeface="Cabin"/>
                <a:ea typeface="Cabin"/>
                <a:cs typeface="Cabin"/>
                <a:sym typeface="Cabin"/>
              </a:rPr>
              <a:t>2007</a:t>
            </a:r>
            <a:endParaRPr sz="2400">
              <a:solidFill>
                <a:srgbClr val="B7B7B7"/>
              </a:solidFill>
              <a:latin typeface="Cabin"/>
              <a:ea typeface="Cabin"/>
              <a:cs typeface="Cabin"/>
              <a:sym typeface="Cabin"/>
            </a:endParaRPr>
          </a:p>
          <a:p>
            <a:pPr indent="0" lvl="0" marL="0" rtl="0" algn="ctr">
              <a:spcBef>
                <a:spcPts val="0"/>
              </a:spcBef>
              <a:spcAft>
                <a:spcPts val="0"/>
              </a:spcAft>
              <a:buNone/>
            </a:pPr>
            <a:r>
              <a:rPr lang="en-US" sz="2400">
                <a:solidFill>
                  <a:srgbClr val="B7B7B7"/>
                </a:solidFill>
                <a:latin typeface="Cabin"/>
                <a:ea typeface="Cabin"/>
                <a:cs typeface="Cabin"/>
                <a:sym typeface="Cabin"/>
              </a:rPr>
              <a:t>Acrylic on canvas, 20” x 30”</a:t>
            </a:r>
            <a:endParaRPr b="1" sz="1800">
              <a:solidFill>
                <a:srgbClr val="FFFFFF"/>
              </a:solidFill>
              <a:latin typeface="Cabin"/>
              <a:ea typeface="Cabin"/>
              <a:cs typeface="Cabin"/>
              <a:sym typeface="Cabin"/>
            </a:endParaRPr>
          </a:p>
        </p:txBody>
      </p:sp>
      <p:pic>
        <p:nvPicPr>
          <p:cNvPr descr="Image from https://instagram.fyaw1-1.fna.fbcdn.net/v/t51.2885-15/sh0.08/e35/s750x750/84648634_1106490826354661_2878606518280122520_n.jpg?_nc_ht=instagram.fyaw1-1.fna.fbcdn.net&amp;_nc_cat=105&amp;_nc_ohc=DoGqvC1XCSwAX9Ibnp3&amp;oh=5484e7e501f8ffe633b69e007e98b24d&amp;oe=5E8840EB" id="375" name="Google Shape;375;p66"/>
          <p:cNvPicPr preferRelativeResize="0"/>
          <p:nvPr/>
        </p:nvPicPr>
        <p:blipFill>
          <a:blip r:embed="rId3">
            <a:alphaModFix/>
          </a:blip>
          <a:stretch>
            <a:fillRect/>
          </a:stretch>
        </p:blipFill>
        <p:spPr>
          <a:xfrm>
            <a:off x="65750" y="0"/>
            <a:ext cx="9012501" cy="5948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9" name="Shape 379"/>
        <p:cNvGrpSpPr/>
        <p:nvPr/>
      </p:nvGrpSpPr>
      <p:grpSpPr>
        <a:xfrm>
          <a:off x="0" y="0"/>
          <a:ext cx="0" cy="0"/>
          <a:chOff x="0" y="0"/>
          <a:chExt cx="0" cy="0"/>
        </a:xfrm>
      </p:grpSpPr>
      <p:sp>
        <p:nvSpPr>
          <p:cNvPr id="380" name="Google Shape;380;p67"/>
          <p:cNvSpPr txBox="1"/>
          <p:nvPr/>
        </p:nvSpPr>
        <p:spPr>
          <a:xfrm>
            <a:off x="5497050" y="475"/>
            <a:ext cx="36468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US" sz="2400">
                <a:solidFill>
                  <a:srgbClr val="FFFFFF"/>
                </a:solidFill>
                <a:latin typeface="Cabin"/>
                <a:ea typeface="Cabin"/>
                <a:cs typeface="Cabin"/>
                <a:sym typeface="Cabin"/>
              </a:rPr>
              <a:t>Kent Monkman</a:t>
            </a:r>
            <a:r>
              <a:rPr lang="en-US" sz="2400">
                <a:solidFill>
                  <a:srgbClr val="B7B7B7"/>
                </a:solidFill>
                <a:latin typeface="Cabin"/>
                <a:ea typeface="Cabin"/>
                <a:cs typeface="Cabin"/>
                <a:sym typeface="Cabin"/>
              </a:rPr>
              <a:t> </a:t>
            </a:r>
            <a:r>
              <a:rPr i="1" lang="en-US" sz="2400">
                <a:solidFill>
                  <a:srgbClr val="B7B7B7"/>
                </a:solidFill>
                <a:latin typeface="Cabin"/>
                <a:ea typeface="Cabin"/>
                <a:cs typeface="Cabin"/>
                <a:sym typeface="Cabin"/>
              </a:rPr>
              <a:t>@KentMonkman</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b="1" i="1" lang="en-US" sz="2400">
                <a:solidFill>
                  <a:srgbClr val="FFFFFF"/>
                </a:solidFill>
                <a:latin typeface="Cabin"/>
                <a:ea typeface="Cabin"/>
                <a:cs typeface="Cabin"/>
                <a:sym typeface="Cabin"/>
              </a:rPr>
              <a:t>mistikôsiwak (Wooden Boat People)</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US" sz="2400">
                <a:solidFill>
                  <a:srgbClr val="B7B7B7"/>
                </a:solidFill>
                <a:latin typeface="Cabin"/>
                <a:ea typeface="Cabin"/>
                <a:cs typeface="Cabin"/>
                <a:sym typeface="Cabin"/>
              </a:rPr>
              <a:t>oil paint</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US" sz="2400">
                <a:solidFill>
                  <a:srgbClr val="B7B7B7"/>
                </a:solidFill>
                <a:latin typeface="Cabin"/>
                <a:ea typeface="Cabin"/>
                <a:cs typeface="Cabin"/>
                <a:sym typeface="Cabin"/>
              </a:rPr>
              <a:t>2019</a:t>
            </a:r>
            <a:endParaRPr b="1" sz="2400">
              <a:solidFill>
                <a:srgbClr val="FFFFFF"/>
              </a:solidFill>
              <a:latin typeface="Cabin"/>
              <a:ea typeface="Cabin"/>
              <a:cs typeface="Cabin"/>
              <a:sym typeface="Cabin"/>
            </a:endParaRPr>
          </a:p>
        </p:txBody>
      </p:sp>
      <p:pic>
        <p:nvPicPr>
          <p:cNvPr descr="Image from https://pbs.twimg.com/media/EO6XyBJWkAQdqH2?format=jpg&amp;name=900x900" id="381" name="Google Shape;381;p67"/>
          <p:cNvPicPr preferRelativeResize="0"/>
          <p:nvPr/>
        </p:nvPicPr>
        <p:blipFill>
          <a:blip r:embed="rId3">
            <a:alphaModFix/>
          </a:blip>
          <a:stretch>
            <a:fillRect/>
          </a:stretch>
        </p:blipFill>
        <p:spPr>
          <a:xfrm>
            <a:off x="0" y="0"/>
            <a:ext cx="54864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5" name="Shape 385"/>
        <p:cNvGrpSpPr/>
        <p:nvPr/>
      </p:nvGrpSpPr>
      <p:grpSpPr>
        <a:xfrm>
          <a:off x="0" y="0"/>
          <a:ext cx="0" cy="0"/>
          <a:chOff x="0" y="0"/>
          <a:chExt cx="0" cy="0"/>
        </a:xfrm>
      </p:grpSpPr>
      <p:sp>
        <p:nvSpPr>
          <p:cNvPr id="386" name="Google Shape;386;p68"/>
          <p:cNvSpPr txBox="1"/>
          <p:nvPr/>
        </p:nvSpPr>
        <p:spPr>
          <a:xfrm>
            <a:off x="4086225" y="475"/>
            <a:ext cx="50577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US" sz="2400">
                <a:solidFill>
                  <a:srgbClr val="FFFFFF"/>
                </a:solidFill>
                <a:latin typeface="Cabin"/>
                <a:ea typeface="Cabin"/>
                <a:cs typeface="Cabin"/>
                <a:sym typeface="Cabin"/>
              </a:rPr>
              <a:t>Kent Monkman Studio</a:t>
            </a:r>
            <a:r>
              <a:rPr i="1" lang="en-US" sz="2400">
                <a:solidFill>
                  <a:srgbClr val="B7B7B7"/>
                </a:solidFill>
                <a:latin typeface="Cabin"/>
                <a:ea typeface="Cabin"/>
                <a:cs typeface="Cabin"/>
                <a:sym typeface="Cabin"/>
              </a:rPr>
              <a:t> (Canada) @KentMonkman</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b="1" i="1" lang="en-US" sz="2400">
                <a:solidFill>
                  <a:srgbClr val="FFFFFF"/>
                </a:solidFill>
                <a:latin typeface="Cabin"/>
                <a:ea typeface="Cabin"/>
                <a:cs typeface="Cabin"/>
                <a:sym typeface="Cabin"/>
              </a:rPr>
              <a:t>Water Walker</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US" sz="2400">
                <a:solidFill>
                  <a:srgbClr val="B7B7B7"/>
                </a:solidFill>
                <a:latin typeface="Cabin"/>
                <a:ea typeface="Cabin"/>
                <a:cs typeface="Cabin"/>
                <a:sym typeface="Cabin"/>
              </a:rPr>
              <a:t>2020</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US" sz="2400">
                <a:solidFill>
                  <a:srgbClr val="B7B7B7"/>
                </a:solidFill>
                <a:latin typeface="Cabin"/>
                <a:ea typeface="Cabin"/>
                <a:cs typeface="Cabin"/>
                <a:sym typeface="Cabin"/>
              </a:rPr>
              <a:t>acrylic on canvas</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US" sz="2400">
                <a:solidFill>
                  <a:srgbClr val="B7B7B7"/>
                </a:solidFill>
                <a:latin typeface="Cabin"/>
                <a:ea typeface="Cabin"/>
                <a:cs typeface="Cabin"/>
                <a:sym typeface="Cabin"/>
              </a:rPr>
              <a:t>60" x 36"</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p:txBody>
      </p:sp>
      <p:pic>
        <p:nvPicPr>
          <p:cNvPr descr="Image" id="387" name="Google Shape;387;p68"/>
          <p:cNvPicPr preferRelativeResize="0"/>
          <p:nvPr/>
        </p:nvPicPr>
        <p:blipFill>
          <a:blip r:embed="rId3">
            <a:alphaModFix/>
          </a:blip>
          <a:stretch>
            <a:fillRect/>
          </a:stretch>
        </p:blipFill>
        <p:spPr>
          <a:xfrm>
            <a:off x="0" y="0"/>
            <a:ext cx="4086225"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1" name="Shape 391"/>
        <p:cNvGrpSpPr/>
        <p:nvPr/>
      </p:nvGrpSpPr>
      <p:grpSpPr>
        <a:xfrm>
          <a:off x="0" y="0"/>
          <a:ext cx="0" cy="0"/>
          <a:chOff x="0" y="0"/>
          <a:chExt cx="0" cy="0"/>
        </a:xfrm>
      </p:grpSpPr>
      <p:pic>
        <p:nvPicPr>
          <p:cNvPr descr="Behind the canvas with Cree painter Kent Monkman in his Toronto studio. From inspiration to final painting, how does Monkman create large history paintings that have sold for as much as $90,000?" id="392" name="Google Shape;392;p69" title="Canadian painter Kent Monkman's process, from inspiration to final painting">
            <a:hlinkClick r:id="rId3"/>
          </p:cNvPr>
          <p:cNvPicPr preferRelativeResize="0"/>
          <p:nvPr/>
        </p:nvPicPr>
        <p:blipFill>
          <a:blip r:embed="rId4">
            <a:alphaModFix/>
          </a:blip>
          <a:stretch>
            <a:fillRect/>
          </a:stretch>
        </p:blipFill>
        <p:spPr>
          <a:xfrm>
            <a:off x="610800" y="666925"/>
            <a:ext cx="7806150" cy="5524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descr="Translations" id="277" name="Google Shape;277;p52"/>
          <p:cNvSpPr txBox="1"/>
          <p:nvPr/>
        </p:nvSpPr>
        <p:spPr>
          <a:xfrm>
            <a:off x="2734450" y="0"/>
            <a:ext cx="64095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solidFill>
                  <a:srgbClr val="AAAAAA"/>
                </a:solidFill>
                <a:latin typeface="Average"/>
                <a:ea typeface="Average"/>
                <a:cs typeface="Average"/>
                <a:sym typeface="Average"/>
              </a:rPr>
              <a:t>ተጨማሪ ዝርዝሮችን እና ጨለማን እየሳልን ነው፣ እና የአርኖልፊኒ ቁም ነገር ምልከታዎችን እየጻፍን ነው።</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US" sz="1300">
                <a:solidFill>
                  <a:srgbClr val="AAAAAA"/>
                </a:solidFill>
                <a:latin typeface="Average"/>
                <a:ea typeface="Average"/>
                <a:cs typeface="Average"/>
                <a:sym typeface="Average"/>
              </a:rPr>
              <a:t>نحن نرسم طبقات أكثر من التفاصيل والظلام، ونكتب ملاحظات حول صورة أرنولفيني.</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Estem dibuixant més capes de detall i foscor, i estem escrivint observacions del Retrat d'Arnolfini.</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我们正在绘制更多层次的细节和黑暗，并且正在写下对阿尔诺菲尼肖像的观察。</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US" sz="1300">
                <a:solidFill>
                  <a:srgbClr val="AAAAAA"/>
                </a:solidFill>
                <a:latin typeface="Average"/>
                <a:ea typeface="Average"/>
                <a:cs typeface="Average"/>
                <a:sym typeface="Average"/>
              </a:rPr>
              <a:t>ما در حال ترسیم لایه های بیشتری از جزئیات و تاریکی هستیم و مشاهداتی از پرتره آرنولفینی را می نویسیم.</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हम विवरण और अंधेरे की अधिक परतें बना रहे हैं, और हम अर्नोल्फिनी पोर्ट्रेट के अवलोकन लिख रहे 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私たちは、より多くの詳細と暗さの層を描き、アルノルフィーニ夫妻の肖像画についての観察を書いています。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우리는 더욱 세부적인 부분과 어둠을 표현하고 있으며, 아르놀피니 초상화에 대한 관찰을 기록하고 있습니다.</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Em bêtir qatên hûrgulî û tariyê xêz dikin, û em çavdêriyên Portreya Arnolfini dinivîsin.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Estamos desenhando mais camadas de detalhes e escuridão, e estamos escrevendo observações do Retrato de Arnolfini.</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ਅਸੀਂ ਵੇਰਵੇ ਅਤੇ ਹਨੇਰੇ ਦੀਆਂ ਹੋਰ ਪਰਤਾਂ ਖਿੱਚ ਰਹੇ ਹਾਂ, ਅਤੇ ਅਸੀਂ ਅਰਨੋਲਫਿਨੀ ਪੋਰਟਰੇਟ ਦੇ ਨਿਰੀਖਣ ਲਿਖ ਰਹੇ 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Мы прорисовываем больше слоев деталей и темноты и пишем наблюдения о Портрете Арнольфини.</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Waxaan sawireynaa lakabyo badan oo tafatiran iyo mugdi ah, waxaanan qoraynaa indho-indheynta Sawirka Arnolfini.</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Estamos dibujando más capas de detalle y oscuridad, y estamos escribiendo observaciones del Retrato de Arnolfini.</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Tunachora tabaka zaidi za maelezo na giza, na tunaandika uchunguzi wa Picha ya Arnolfini.</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Gumagawa kami ng higit pang mga layer ng detalye at kadiliman, at nagsusulat kami ng mga obserbasyon ng Arnolfini Portrait.</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Daha fazla ayrıntı ve karanlık katmanları çiziyoruz ve Arnolfini Portresi'nin gözlemlerini yazıyoruz.</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Ми малюємо більше шарів деталей і темряви, а також пишемо спостереження за портретом Арнольфіні.</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Chúng tôi đang vẽ thêm nhiều lớp chi tiết và bóng tối, và chúng tôi đang viết những nhận xét về Chân dung Arnolfini.</a:t>
            </a:r>
            <a:endParaRPr sz="400">
              <a:solidFill>
                <a:srgbClr val="AAAAAA"/>
              </a:solidFill>
              <a:latin typeface="Average"/>
              <a:ea typeface="Average"/>
              <a:cs typeface="Average"/>
              <a:sym typeface="Average"/>
            </a:endParaRPr>
          </a:p>
        </p:txBody>
      </p:sp>
      <p:sp>
        <p:nvSpPr>
          <p:cNvPr id="278" name="Google Shape;278;p52"/>
          <p:cNvSpPr txBox="1"/>
          <p:nvPr/>
        </p:nvSpPr>
        <p:spPr>
          <a:xfrm>
            <a:off x="-50" y="0"/>
            <a:ext cx="2734500" cy="112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rgbClr val="FFFFFF"/>
                </a:solidFill>
                <a:latin typeface="Oswald"/>
                <a:ea typeface="Oswald"/>
                <a:cs typeface="Oswald"/>
                <a:sym typeface="Oswald"/>
              </a:rPr>
              <a:t>What are we</a:t>
            </a:r>
            <a:br>
              <a:rPr lang="en-US" sz="3000">
                <a:solidFill>
                  <a:srgbClr val="FFFFFF"/>
                </a:solidFill>
                <a:latin typeface="Oswald"/>
                <a:ea typeface="Oswald"/>
                <a:cs typeface="Oswald"/>
                <a:sym typeface="Oswald"/>
              </a:rPr>
            </a:br>
            <a:r>
              <a:rPr lang="en-US" sz="3000">
                <a:solidFill>
                  <a:srgbClr val="FFFFFF"/>
                </a:solidFill>
                <a:latin typeface="Oswald"/>
                <a:ea typeface="Oswald"/>
                <a:cs typeface="Oswald"/>
                <a:sym typeface="Oswald"/>
              </a:rPr>
              <a:t>doing today?</a:t>
            </a:r>
            <a:endParaRPr/>
          </a:p>
        </p:txBody>
      </p:sp>
      <p:pic>
        <p:nvPicPr>
          <p:cNvPr id="279" name="Google Shape;279;p52"/>
          <p:cNvPicPr preferRelativeResize="0"/>
          <p:nvPr/>
        </p:nvPicPr>
        <p:blipFill>
          <a:blip r:embed="rId3">
            <a:alphaModFix/>
          </a:blip>
          <a:stretch>
            <a:fillRect/>
          </a:stretch>
        </p:blipFill>
        <p:spPr>
          <a:xfrm>
            <a:off x="0" y="1120810"/>
            <a:ext cx="2734402" cy="2177815"/>
          </a:xfrm>
          <a:prstGeom prst="rect">
            <a:avLst/>
          </a:prstGeom>
          <a:noFill/>
          <a:ln>
            <a:noFill/>
          </a:ln>
        </p:spPr>
      </p:pic>
      <p:sp>
        <p:nvSpPr>
          <p:cNvPr id="280" name="Google Shape;280;p52"/>
          <p:cNvSpPr txBox="1"/>
          <p:nvPr/>
        </p:nvSpPr>
        <p:spPr>
          <a:xfrm>
            <a:off x="-50" y="3298625"/>
            <a:ext cx="2734500" cy="3559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sz="2100">
                <a:solidFill>
                  <a:srgbClr val="CACACA"/>
                </a:solidFill>
                <a:latin typeface="Average"/>
                <a:ea typeface="Average"/>
                <a:cs typeface="Average"/>
                <a:sym typeface="Average"/>
              </a:rPr>
              <a:t>We are going to</a:t>
            </a:r>
            <a:r>
              <a:rPr b="1" lang="en-US" sz="2100">
                <a:solidFill>
                  <a:srgbClr val="FFFFFF"/>
                </a:solidFill>
                <a:latin typeface="Average"/>
                <a:ea typeface="Average"/>
                <a:cs typeface="Average"/>
                <a:sym typeface="Average"/>
              </a:rPr>
              <a:t> continue shading</a:t>
            </a:r>
            <a:r>
              <a:rPr lang="en-US" sz="2100">
                <a:solidFill>
                  <a:srgbClr val="CACACA"/>
                </a:solidFill>
                <a:latin typeface="Average"/>
                <a:ea typeface="Average"/>
                <a:cs typeface="Average"/>
                <a:sym typeface="Average"/>
              </a:rPr>
              <a:t> our portrait project, building up layers of detail and darkness. We are doing today’s assignment about </a:t>
            </a:r>
            <a:r>
              <a:rPr b="1" lang="en-US" sz="2100">
                <a:solidFill>
                  <a:srgbClr val="FFFFFF"/>
                </a:solidFill>
                <a:latin typeface="Average"/>
                <a:ea typeface="Average"/>
                <a:cs typeface="Average"/>
                <a:sym typeface="Average"/>
              </a:rPr>
              <a:t>observing the </a:t>
            </a:r>
            <a:r>
              <a:rPr b="1" i="1" lang="en-US" sz="2100">
                <a:solidFill>
                  <a:srgbClr val="FFFFFF"/>
                </a:solidFill>
                <a:latin typeface="Average"/>
                <a:ea typeface="Average"/>
                <a:cs typeface="Average"/>
                <a:sym typeface="Average"/>
              </a:rPr>
              <a:t>Arnolfini Portrait</a:t>
            </a:r>
            <a:r>
              <a:rPr lang="en-US" sz="2100">
                <a:solidFill>
                  <a:srgbClr val="CACACA"/>
                </a:solidFill>
                <a:latin typeface="Average"/>
                <a:ea typeface="Average"/>
                <a:cs typeface="Average"/>
                <a:sym typeface="Average"/>
              </a:rPr>
              <a:t>.</a:t>
            </a:r>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6" name="Shape 396"/>
        <p:cNvGrpSpPr/>
        <p:nvPr/>
      </p:nvGrpSpPr>
      <p:grpSpPr>
        <a:xfrm>
          <a:off x="0" y="0"/>
          <a:ext cx="0" cy="0"/>
          <a:chOff x="0" y="0"/>
          <a:chExt cx="0" cy="0"/>
        </a:xfrm>
      </p:grpSpPr>
      <p:sp>
        <p:nvSpPr>
          <p:cNvPr id="397" name="Google Shape;397;p70"/>
          <p:cNvSpPr txBox="1"/>
          <p:nvPr/>
        </p:nvSpPr>
        <p:spPr>
          <a:xfrm>
            <a:off x="-75" y="6076950"/>
            <a:ext cx="9144000" cy="781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US" sz="1800">
                <a:solidFill>
                  <a:srgbClr val="FFFFFF"/>
                </a:solidFill>
                <a:latin typeface="Cabin"/>
                <a:ea typeface="Cabin"/>
                <a:cs typeface="Cabin"/>
                <a:sym typeface="Cabin"/>
              </a:rPr>
              <a:t>Kent Monkman: Making Miss Chief</a:t>
            </a:r>
            <a:endParaRPr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i="1" lang="en-US" sz="1800">
                <a:solidFill>
                  <a:srgbClr val="B7B7B7"/>
                </a:solidFill>
                <a:latin typeface="Cabin"/>
                <a:ea typeface="Cabin"/>
                <a:cs typeface="Cabin"/>
                <a:sym typeface="Cabin"/>
              </a:rPr>
              <a:t>Wednesday 7:00 – 8:30 PM, Halifax Central Library</a:t>
            </a:r>
            <a:endParaRPr i="1" sz="1800">
              <a:solidFill>
                <a:srgbClr val="B7B7B7"/>
              </a:solidFill>
              <a:latin typeface="Cabin"/>
              <a:ea typeface="Cabin"/>
              <a:cs typeface="Cabin"/>
              <a:sym typeface="Cabin"/>
            </a:endParaRPr>
          </a:p>
        </p:txBody>
      </p:sp>
      <p:pic>
        <p:nvPicPr>
          <p:cNvPr descr="Image from https://pbs.twimg.com/media/EF-HptcW4AQtLeV.jpg" id="398" name="Google Shape;398;p70"/>
          <p:cNvPicPr preferRelativeResize="0"/>
          <p:nvPr/>
        </p:nvPicPr>
        <p:blipFill>
          <a:blip r:embed="rId3">
            <a:alphaModFix/>
          </a:blip>
          <a:stretch>
            <a:fillRect/>
          </a:stretch>
        </p:blipFill>
        <p:spPr>
          <a:xfrm>
            <a:off x="0" y="0"/>
            <a:ext cx="9144000" cy="6076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71"/>
          <p:cNvSpPr txBox="1"/>
          <p:nvPr/>
        </p:nvSpPr>
        <p:spPr>
          <a:xfrm>
            <a:off x="0" y="0"/>
            <a:ext cx="9144000" cy="18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9600">
                <a:solidFill>
                  <a:srgbClr val="FFFFFF"/>
                </a:solidFill>
                <a:latin typeface="Oswald"/>
                <a:ea typeface="Oswald"/>
                <a:cs typeface="Oswald"/>
                <a:sym typeface="Oswald"/>
              </a:rPr>
              <a:t>Work in progress</a:t>
            </a:r>
            <a:endParaRPr sz="9600">
              <a:solidFill>
                <a:srgbClr val="FFFFFF"/>
              </a:solidFill>
              <a:latin typeface="Oswald"/>
              <a:ea typeface="Oswald"/>
              <a:cs typeface="Oswald"/>
              <a:sym typeface="Oswald"/>
            </a:endParaRPr>
          </a:p>
          <a:p>
            <a:pPr indent="0" lvl="0" marL="0" rtl="0" algn="ctr">
              <a:spcBef>
                <a:spcPts val="0"/>
              </a:spcBef>
              <a:spcAft>
                <a:spcPts val="0"/>
              </a:spcAft>
              <a:buNone/>
            </a:pPr>
            <a:r>
              <a:rPr lang="en-US" sz="1500">
                <a:solidFill>
                  <a:srgbClr val="AAAAAA"/>
                </a:solidFill>
                <a:latin typeface="Average"/>
                <a:ea typeface="Average"/>
                <a:cs typeface="Average"/>
                <a:sym typeface="Average"/>
              </a:rPr>
              <a:t>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404" name="Google Shape;404;p71"/>
          <p:cNvSpPr txBox="1"/>
          <p:nvPr/>
        </p:nvSpPr>
        <p:spPr>
          <a:xfrm>
            <a:off x="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600">
                <a:solidFill>
                  <a:srgbClr val="AAAAAA"/>
                </a:solidFill>
                <a:latin typeface="Average"/>
                <a:ea typeface="Average"/>
                <a:cs typeface="Average"/>
                <a:sym typeface="Average"/>
              </a:rPr>
              <a:t>በሂደት ላይ ያለ ስራ</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US" sz="2600">
                <a:solidFill>
                  <a:srgbClr val="AAAAAA"/>
                </a:solidFill>
                <a:latin typeface="Average"/>
                <a:ea typeface="Average"/>
                <a:cs typeface="Average"/>
                <a:sym typeface="Average"/>
              </a:rPr>
              <a:t>العمل قيد التقدم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Treball en curs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正在进行中</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US" sz="2600">
                <a:solidFill>
                  <a:srgbClr val="AAAAAA"/>
                </a:solidFill>
                <a:latin typeface="Average"/>
                <a:ea typeface="Average"/>
                <a:cs typeface="Average"/>
                <a:sym typeface="Average"/>
              </a:rPr>
              <a:t>کار در حال انجام است</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कार्य प्रगति पर 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進行中</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진행 중인 작업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Kar berdewam 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Trabalho em andamento</a:t>
            </a:r>
            <a:endParaRPr sz="6000">
              <a:solidFill>
                <a:srgbClr val="CACACA"/>
              </a:solidFill>
              <a:latin typeface="Average"/>
              <a:ea typeface="Average"/>
              <a:cs typeface="Average"/>
              <a:sym typeface="Average"/>
            </a:endParaRPr>
          </a:p>
        </p:txBody>
      </p:sp>
      <p:sp>
        <p:nvSpPr>
          <p:cNvPr descr="Translations" id="405" name="Google Shape;405;p71"/>
          <p:cNvSpPr txBox="1"/>
          <p:nvPr/>
        </p:nvSpPr>
        <p:spPr>
          <a:xfrm>
            <a:off x="457200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600">
                <a:solidFill>
                  <a:srgbClr val="AAAAAA"/>
                </a:solidFill>
                <a:latin typeface="Average"/>
                <a:ea typeface="Average"/>
                <a:cs typeface="Average"/>
                <a:sym typeface="Average"/>
              </a:rPr>
              <a:t>ਕੰਮ ਚੱਲ ਰਿਹਾ 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Работа в процессе</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Shaqada ayaa socota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Trabajo en progreso</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Kazi inaendelea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Kasalukuyang ginagawa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Çalışma devam ediyor</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Робота в процесі</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Công việc đang tiến hành</a:t>
            </a:r>
            <a:endParaRPr sz="6000">
              <a:solidFill>
                <a:srgbClr val="CACACA"/>
              </a:solidFill>
              <a:latin typeface="Average"/>
              <a:ea typeface="Average"/>
              <a:cs typeface="Average"/>
              <a:sym typeface="Averag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descr="Title" id="410" name="Google Shape;410;p72"/>
          <p:cNvSpPr txBox="1"/>
          <p:nvPr/>
        </p:nvSpPr>
        <p:spPr>
          <a:xfrm>
            <a:off x="0" y="0"/>
            <a:ext cx="9144000" cy="183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4800">
                <a:solidFill>
                  <a:srgbClr val="FFFFFF"/>
                </a:solidFill>
                <a:latin typeface="Oswald"/>
                <a:ea typeface="Oswald"/>
                <a:cs typeface="Oswald"/>
                <a:sym typeface="Oswald"/>
              </a:rPr>
              <a:t>What criteria should these people </a:t>
            </a:r>
            <a:r>
              <a:rPr lang="en-US" sz="4800">
                <a:solidFill>
                  <a:srgbClr val="FFFF00"/>
                </a:solidFill>
                <a:latin typeface="Oswald"/>
                <a:ea typeface="Oswald"/>
                <a:cs typeface="Oswald"/>
                <a:sym typeface="Oswald"/>
              </a:rPr>
              <a:t>IMPROVE </a:t>
            </a:r>
            <a:r>
              <a:rPr lang="en-US" sz="4800">
                <a:solidFill>
                  <a:srgbClr val="FFFFFF"/>
                </a:solidFill>
                <a:latin typeface="Oswald"/>
                <a:ea typeface="Oswald"/>
                <a:cs typeface="Oswald"/>
                <a:sym typeface="Oswald"/>
              </a:rPr>
              <a:t>on?</a:t>
            </a:r>
            <a:endParaRPr sz="2200">
              <a:solidFill>
                <a:srgbClr val="AAAAAA"/>
              </a:solidFill>
              <a:latin typeface="Average"/>
              <a:ea typeface="Average"/>
              <a:cs typeface="Average"/>
              <a:sym typeface="Average"/>
            </a:endParaRPr>
          </a:p>
        </p:txBody>
      </p:sp>
      <p:sp>
        <p:nvSpPr>
          <p:cNvPr descr="Translations" id="411" name="Google Shape;411;p72"/>
          <p:cNvSpPr txBox="1"/>
          <p:nvPr/>
        </p:nvSpPr>
        <p:spPr>
          <a:xfrm>
            <a:off x="0" y="1835100"/>
            <a:ext cx="9144000" cy="502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700">
                <a:solidFill>
                  <a:srgbClr val="AAAAAA"/>
                </a:solidFill>
                <a:latin typeface="Average"/>
                <a:ea typeface="Average"/>
                <a:cs typeface="Average"/>
                <a:sym typeface="Average"/>
              </a:rPr>
              <a:t>እነዚህ ሰዎች በየትኛው መስፈርት ማሻሻል አለባቸው?</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US" sz="1700">
                <a:solidFill>
                  <a:srgbClr val="AAAAAA"/>
                </a:solidFill>
                <a:latin typeface="Average"/>
                <a:ea typeface="Average"/>
                <a:cs typeface="Average"/>
                <a:sym typeface="Average"/>
              </a:rPr>
              <a:t>ما هي المعايير التي يجب على هؤلاء الأشخاص تحسينها؟</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US" sz="1700">
                <a:solidFill>
                  <a:srgbClr val="AAAAAA"/>
                </a:solidFill>
                <a:latin typeface="Average"/>
                <a:ea typeface="Average"/>
                <a:cs typeface="Average"/>
                <a:sym typeface="Average"/>
              </a:rPr>
              <a:t>Amb quins criteris haurien de MILLORAR aquestes persones?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US" sz="1700">
                <a:solidFill>
                  <a:srgbClr val="AAAAAA"/>
                </a:solidFill>
                <a:latin typeface="Average"/>
                <a:ea typeface="Average"/>
                <a:cs typeface="Average"/>
                <a:sym typeface="Average"/>
              </a:rPr>
              <a:t>这些人应该在哪些方面改进？</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US" sz="1700">
                <a:solidFill>
                  <a:srgbClr val="AAAAAA"/>
                </a:solidFill>
                <a:latin typeface="Average"/>
                <a:ea typeface="Average"/>
                <a:cs typeface="Average"/>
                <a:sym typeface="Average"/>
              </a:rPr>
              <a:t>این افراد باید بر اساس چه معیارهایی پیشرفت کنند؟</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US" sz="1700">
                <a:solidFill>
                  <a:srgbClr val="AAAAAA"/>
                </a:solidFill>
                <a:latin typeface="Average"/>
                <a:ea typeface="Average"/>
                <a:cs typeface="Average"/>
                <a:sym typeface="Average"/>
              </a:rPr>
              <a:t>इन लोगों को किन मानदंडों पर सुधार करना चाहिए?</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US" sz="1700">
                <a:solidFill>
                  <a:srgbClr val="AAAAAA"/>
                </a:solidFill>
                <a:latin typeface="Average"/>
                <a:ea typeface="Average"/>
                <a:cs typeface="Average"/>
                <a:sym typeface="Average"/>
              </a:rPr>
              <a:t>これらの人々はどのような基準で改善すべきでしょうか?</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US" sz="1700">
                <a:solidFill>
                  <a:srgbClr val="AAAAAA"/>
                </a:solidFill>
                <a:latin typeface="Average"/>
                <a:ea typeface="Average"/>
                <a:cs typeface="Average"/>
                <a:sym typeface="Average"/>
              </a:rPr>
              <a:t>이 사람들은 어떤 기준으로 개선해야 할까요?</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US" sz="1700">
                <a:solidFill>
                  <a:srgbClr val="AAAAAA"/>
                </a:solidFill>
                <a:latin typeface="Average"/>
                <a:ea typeface="Average"/>
                <a:cs typeface="Average"/>
                <a:sym typeface="Average"/>
              </a:rPr>
              <a:t>Divê ev mirov li ser kîjan pîvanan PÊŞKIRIN?</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US" sz="1700">
                <a:solidFill>
                  <a:srgbClr val="AAAAAA"/>
                </a:solidFill>
                <a:latin typeface="Average"/>
                <a:ea typeface="Average"/>
                <a:cs typeface="Average"/>
                <a:sym typeface="Average"/>
              </a:rPr>
              <a:t>Em quais critérios essas pessoas deveriam MELHORAR?</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US" sz="1700">
                <a:solidFill>
                  <a:srgbClr val="AAAAAA"/>
                </a:solidFill>
                <a:latin typeface="Average"/>
                <a:ea typeface="Average"/>
                <a:cs typeface="Average"/>
                <a:sym typeface="Average"/>
              </a:rPr>
              <a:t>ਇਹਨਾਂ ਲੋਕਾਂ ਨੂੰ ਕਿਹੜੇ ਮਾਪਦੰਡਾਂ 'ਤੇ ਸੁਧਾਰ ਕਰਨਾ ਚਾਹੀਦਾ ਹੈ?</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US" sz="1700">
                <a:solidFill>
                  <a:srgbClr val="AAAAAA"/>
                </a:solidFill>
                <a:latin typeface="Average"/>
                <a:ea typeface="Average"/>
                <a:cs typeface="Average"/>
                <a:sym typeface="Average"/>
              </a:rPr>
              <a:t>По каким критериям эти люди должны УЛУЧШИТЬСЯ?</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US" sz="1700">
                <a:solidFill>
                  <a:srgbClr val="AAAAAA"/>
                </a:solidFill>
                <a:latin typeface="Average"/>
                <a:ea typeface="Average"/>
                <a:cs typeface="Average"/>
                <a:sym typeface="Average"/>
              </a:rPr>
              <a:t>Waa maxay shuruudaha ay tahay inay dadkani ku horumariyaan?</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US" sz="1700">
                <a:solidFill>
                  <a:srgbClr val="AAAAAA"/>
                </a:solidFill>
                <a:latin typeface="Average"/>
                <a:ea typeface="Average"/>
                <a:cs typeface="Average"/>
                <a:sym typeface="Average"/>
              </a:rPr>
              <a:t>¿Qué criterios deberían MEJORAR estas personas?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US" sz="1700">
                <a:solidFill>
                  <a:srgbClr val="AAAAAA"/>
                </a:solidFill>
                <a:latin typeface="Average"/>
                <a:ea typeface="Average"/>
                <a:cs typeface="Average"/>
                <a:sym typeface="Average"/>
              </a:rPr>
              <a:t>Je, watu hawa wanapaswa KUBORESHA kwa vigezo gani?</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US" sz="1700">
                <a:solidFill>
                  <a:srgbClr val="AAAAAA"/>
                </a:solidFill>
                <a:latin typeface="Average"/>
                <a:ea typeface="Average"/>
                <a:cs typeface="Average"/>
                <a:sym typeface="Average"/>
              </a:rPr>
              <a:t>Anong pamantayan ang dapat PAGPABUTI ng mga taong ito?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US" sz="1700">
                <a:solidFill>
                  <a:srgbClr val="AAAAAA"/>
                </a:solidFill>
                <a:latin typeface="Average"/>
                <a:ea typeface="Average"/>
                <a:cs typeface="Average"/>
                <a:sym typeface="Average"/>
              </a:rPr>
              <a:t>Bu kişilerin hangi kriterlerde GELİŞMELERE sahip olması gerekir?</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US" sz="1700">
                <a:solidFill>
                  <a:srgbClr val="AAAAAA"/>
                </a:solidFill>
                <a:latin typeface="Average"/>
                <a:ea typeface="Average"/>
                <a:cs typeface="Average"/>
                <a:sym typeface="Average"/>
              </a:rPr>
              <a:t>За якими критеріями ці люди повинні ПОКРАЩАТИСЯ?</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US" sz="1700">
                <a:solidFill>
                  <a:srgbClr val="AAAAAA"/>
                </a:solidFill>
                <a:latin typeface="Average"/>
                <a:ea typeface="Average"/>
                <a:cs typeface="Average"/>
                <a:sym typeface="Average"/>
              </a:rPr>
              <a:t>Những người này nên CẢI THIỆN theo tiêu chí nào?</a:t>
            </a:r>
            <a:endParaRPr sz="6000">
              <a:solidFill>
                <a:srgbClr val="CACACA"/>
              </a:solidFill>
              <a:latin typeface="Average"/>
              <a:ea typeface="Average"/>
              <a:cs typeface="Average"/>
              <a:sym typeface="Averag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5" name="Shape 415"/>
        <p:cNvGrpSpPr/>
        <p:nvPr/>
      </p:nvGrpSpPr>
      <p:grpSpPr>
        <a:xfrm>
          <a:off x="0" y="0"/>
          <a:ext cx="0" cy="0"/>
          <a:chOff x="0" y="0"/>
          <a:chExt cx="0" cy="0"/>
        </a:xfrm>
      </p:grpSpPr>
      <p:sp>
        <p:nvSpPr>
          <p:cNvPr descr="Title" id="416" name="Google Shape;416;p73"/>
          <p:cNvSpPr txBox="1"/>
          <p:nvPr/>
        </p:nvSpPr>
        <p:spPr>
          <a:xfrm>
            <a:off x="5267400" y="0"/>
            <a:ext cx="38766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300">
                <a:solidFill>
                  <a:srgbClr val="FFFFFF"/>
                </a:solidFill>
                <a:latin typeface="Oswald"/>
                <a:ea typeface="Oswald"/>
                <a:cs typeface="Oswald"/>
                <a:sym typeface="Oswald"/>
              </a:rPr>
              <a:t>What skill should they </a:t>
            </a:r>
            <a:r>
              <a:rPr lang="en-US" sz="2300">
                <a:solidFill>
                  <a:srgbClr val="FFFF00"/>
                </a:solidFill>
                <a:latin typeface="Oswald"/>
                <a:ea typeface="Oswald"/>
                <a:cs typeface="Oswald"/>
                <a:sym typeface="Oswald"/>
              </a:rPr>
              <a:t>improve</a:t>
            </a:r>
            <a:r>
              <a:rPr lang="en-US" sz="2300">
                <a:solidFill>
                  <a:srgbClr val="FFFFFF"/>
                </a:solidFill>
                <a:latin typeface="Oswald"/>
                <a:ea typeface="Oswald"/>
                <a:cs typeface="Oswald"/>
                <a:sym typeface="Oswald"/>
              </a:rPr>
              <a:t>?</a:t>
            </a:r>
            <a:endParaRPr sz="2300">
              <a:solidFill>
                <a:srgbClr val="FFFFFF"/>
              </a:solidFill>
              <a:latin typeface="Oswald"/>
              <a:ea typeface="Oswald"/>
              <a:cs typeface="Oswald"/>
              <a:sym typeface="Oswald"/>
            </a:endParaRPr>
          </a:p>
          <a:p>
            <a:pPr indent="0" lvl="0" marL="0" rtl="0" algn="l">
              <a:spcBef>
                <a:spcPts val="0"/>
              </a:spcBef>
              <a:spcAft>
                <a:spcPts val="0"/>
              </a:spcAft>
              <a:buNone/>
            </a:pPr>
            <a:r>
              <a:t/>
            </a:r>
            <a:endParaRPr sz="2100">
              <a:solidFill>
                <a:srgbClr val="D9D9D9"/>
              </a:solidFill>
              <a:latin typeface="Average"/>
              <a:ea typeface="Average"/>
              <a:cs typeface="Average"/>
              <a:sym typeface="Average"/>
            </a:endParaRPr>
          </a:p>
          <a:p>
            <a:pPr indent="-361950" lvl="0" marL="457200" marR="0" rtl="0" algn="l">
              <a:lnSpc>
                <a:spcPct val="100000"/>
              </a:lnSpc>
              <a:spcBef>
                <a:spcPts val="0"/>
              </a:spcBef>
              <a:spcAft>
                <a:spcPts val="0"/>
              </a:spcAft>
              <a:buClr>
                <a:srgbClr val="D9D9D9"/>
              </a:buClr>
              <a:buSzPts val="2100"/>
              <a:buFont typeface="Average"/>
              <a:buChar char="●"/>
            </a:pPr>
            <a:r>
              <a:rPr lang="en-US" sz="2100">
                <a:solidFill>
                  <a:srgbClr val="D9D9D9"/>
                </a:solidFill>
                <a:latin typeface="Average"/>
                <a:ea typeface="Average"/>
                <a:cs typeface="Average"/>
                <a:sym typeface="Average"/>
              </a:rPr>
              <a:t>Detail and proportion</a:t>
            </a:r>
            <a:endParaRPr sz="2100">
              <a:solidFill>
                <a:srgbClr val="D9D9D9"/>
              </a:solidFill>
              <a:latin typeface="Average"/>
              <a:ea typeface="Average"/>
              <a:cs typeface="Average"/>
              <a:sym typeface="Average"/>
            </a:endParaRPr>
          </a:p>
          <a:p>
            <a:pPr indent="-361950" lvl="0" marL="457200" marR="0" rtl="0" algn="l">
              <a:lnSpc>
                <a:spcPct val="100000"/>
              </a:lnSpc>
              <a:spcBef>
                <a:spcPts val="0"/>
              </a:spcBef>
              <a:spcAft>
                <a:spcPts val="0"/>
              </a:spcAft>
              <a:buClr>
                <a:srgbClr val="D9D9D9"/>
              </a:buClr>
              <a:buSzPts val="2100"/>
              <a:buFont typeface="Average"/>
              <a:buChar char="●"/>
            </a:pPr>
            <a:r>
              <a:rPr lang="en-US" sz="2100">
                <a:solidFill>
                  <a:srgbClr val="D9D9D9"/>
                </a:solidFill>
                <a:latin typeface="Average"/>
                <a:ea typeface="Average"/>
                <a:cs typeface="Average"/>
                <a:sym typeface="Average"/>
              </a:rPr>
              <a:t>Shading</a:t>
            </a:r>
            <a:endParaRPr sz="2100">
              <a:solidFill>
                <a:srgbClr val="D9D9D9"/>
              </a:solidFill>
              <a:latin typeface="Average"/>
              <a:ea typeface="Average"/>
              <a:cs typeface="Average"/>
              <a:sym typeface="Average"/>
            </a:endParaRPr>
          </a:p>
          <a:p>
            <a:pPr indent="-361950" lvl="0" marL="457200" marR="0" rtl="0" algn="l">
              <a:lnSpc>
                <a:spcPct val="100000"/>
              </a:lnSpc>
              <a:spcBef>
                <a:spcPts val="0"/>
              </a:spcBef>
              <a:spcAft>
                <a:spcPts val="0"/>
              </a:spcAft>
              <a:buClr>
                <a:srgbClr val="D9D9D9"/>
              </a:buClr>
              <a:buSzPts val="2100"/>
              <a:buFont typeface="Average"/>
              <a:buChar char="●"/>
            </a:pPr>
            <a:r>
              <a:rPr lang="en-US" sz="2100">
                <a:solidFill>
                  <a:srgbClr val="D9D9D9"/>
                </a:solidFill>
                <a:latin typeface="Average"/>
                <a:ea typeface="Average"/>
                <a:cs typeface="Average"/>
                <a:sym typeface="Average"/>
              </a:rPr>
              <a:t>Composition</a:t>
            </a:r>
            <a:endParaRPr>
              <a:solidFill>
                <a:srgbClr val="AAAAAA"/>
              </a:solidFill>
              <a:latin typeface="Average"/>
              <a:ea typeface="Average"/>
              <a:cs typeface="Average"/>
              <a:sym typeface="Average"/>
            </a:endParaRPr>
          </a:p>
        </p:txBody>
      </p:sp>
      <p:sp>
        <p:nvSpPr>
          <p:cNvPr descr="Translations" id="417" name="Google Shape;417;p73"/>
          <p:cNvSpPr txBox="1"/>
          <p:nvPr/>
        </p:nvSpPr>
        <p:spPr>
          <a:xfrm>
            <a:off x="5267400" y="2286000"/>
            <a:ext cx="38766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50">
                <a:solidFill>
                  <a:srgbClr val="AAAAAA"/>
                </a:solidFill>
                <a:latin typeface="Average"/>
                <a:ea typeface="Average"/>
                <a:cs typeface="Average"/>
                <a:sym typeface="Average"/>
              </a:rPr>
              <a:t>ምን ዓይነት ክህሎት ማሻሻል አለባቸው: ዝርዝር እና መጠን, ጥላ ወይም ጥንቅር?</a:t>
            </a:r>
            <a:endParaRPr sz="950">
              <a:solidFill>
                <a:srgbClr val="AAAAAA"/>
              </a:solidFill>
              <a:latin typeface="Average"/>
              <a:ea typeface="Average"/>
              <a:cs typeface="Average"/>
              <a:sym typeface="Average"/>
            </a:endParaRPr>
          </a:p>
          <a:p>
            <a:pPr indent="0" lvl="0" marL="0" rtl="1" algn="r">
              <a:spcBef>
                <a:spcPts val="0"/>
              </a:spcBef>
              <a:spcAft>
                <a:spcPts val="0"/>
              </a:spcAft>
              <a:buNone/>
            </a:pPr>
            <a:r>
              <a:rPr lang="en-US" sz="950">
                <a:solidFill>
                  <a:srgbClr val="AAAAAA"/>
                </a:solidFill>
                <a:latin typeface="Average"/>
                <a:ea typeface="Average"/>
                <a:cs typeface="Average"/>
                <a:sym typeface="Average"/>
              </a:rPr>
              <a:t>ما هي المهارة التي ينبغي عليهم تحسينها: التفاصيل والتناسب، التظليل، أو التكوين؟</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US" sz="950">
                <a:solidFill>
                  <a:srgbClr val="AAAAAA"/>
                </a:solidFill>
                <a:latin typeface="Average"/>
                <a:ea typeface="Average"/>
                <a:cs typeface="Average"/>
                <a:sym typeface="Average"/>
              </a:rPr>
              <a:t>Quina habilitat haurien de millorar: detall i proporció, ombrejat o composició?</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US" sz="950">
                <a:solidFill>
                  <a:srgbClr val="AAAAAA"/>
                </a:solidFill>
                <a:latin typeface="Average"/>
                <a:ea typeface="Average"/>
                <a:cs typeface="Average"/>
                <a:sym typeface="Average"/>
              </a:rPr>
              <a:t>他们应该提高哪些技能：细节和比例、阴影还是构图？</a:t>
            </a:r>
            <a:endParaRPr sz="950">
              <a:solidFill>
                <a:srgbClr val="AAAAAA"/>
              </a:solidFill>
              <a:latin typeface="Average"/>
              <a:ea typeface="Average"/>
              <a:cs typeface="Average"/>
              <a:sym typeface="Average"/>
            </a:endParaRPr>
          </a:p>
          <a:p>
            <a:pPr indent="0" lvl="0" marL="0" rtl="1" algn="r">
              <a:spcBef>
                <a:spcPts val="0"/>
              </a:spcBef>
              <a:spcAft>
                <a:spcPts val="0"/>
              </a:spcAft>
              <a:buNone/>
            </a:pPr>
            <a:r>
              <a:rPr lang="en-US" sz="950">
                <a:solidFill>
                  <a:srgbClr val="AAAAAA"/>
                </a:solidFill>
                <a:latin typeface="Average"/>
                <a:ea typeface="Average"/>
                <a:cs typeface="Average"/>
                <a:sym typeface="Average"/>
              </a:rPr>
              <a:t>چه مهارتی را باید بهبود بخشند: جزئیات و تناسب، سایه زدن یا ترکیب بندی؟</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US" sz="950">
                <a:solidFill>
                  <a:srgbClr val="AAAAAA"/>
                </a:solidFill>
                <a:latin typeface="Average"/>
                <a:ea typeface="Average"/>
                <a:cs typeface="Average"/>
                <a:sym typeface="Average"/>
              </a:rPr>
              <a:t>उन्हें किस कौशल में सुधार करना चाहिए: विवरण और अनुपात, छायांकन, या संरचना?</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US" sz="950">
                <a:solidFill>
                  <a:srgbClr val="AAAAAA"/>
                </a:solidFill>
                <a:latin typeface="Average"/>
                <a:ea typeface="Average"/>
                <a:cs typeface="Average"/>
                <a:sym typeface="Average"/>
              </a:rPr>
              <a:t>改善すべきスキルはどれでしょうか: 詳細と比率、陰影、それとも構成でしょうか?</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US" sz="950">
                <a:solidFill>
                  <a:srgbClr val="AAAAAA"/>
                </a:solidFill>
                <a:latin typeface="Average"/>
                <a:ea typeface="Average"/>
                <a:cs typeface="Average"/>
                <a:sym typeface="Average"/>
              </a:rPr>
              <a:t>그들은 어떤 기술을 향상시켜야 할까요? 디테일과 비율, 음영, 구성 중 어떤 기술인가요?</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US" sz="950">
                <a:solidFill>
                  <a:srgbClr val="AAAAAA"/>
                </a:solidFill>
                <a:latin typeface="Average"/>
                <a:ea typeface="Average"/>
                <a:cs typeface="Average"/>
                <a:sym typeface="Average"/>
              </a:rPr>
              <a:t>Kîjan jêhatîbûn divê ew çêtir bikin: hûrgulî û rêje, siya, an pêkhatin?</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US" sz="950">
                <a:solidFill>
                  <a:srgbClr val="AAAAAA"/>
                </a:solidFill>
                <a:latin typeface="Average"/>
                <a:ea typeface="Average"/>
                <a:cs typeface="Average"/>
                <a:sym typeface="Average"/>
              </a:rPr>
              <a:t>Que habilidade eles devem melhorar: detalhe e proporção, sombreamento ou composição?</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US" sz="950">
                <a:solidFill>
                  <a:srgbClr val="AAAAAA"/>
                </a:solidFill>
                <a:latin typeface="Average"/>
                <a:ea typeface="Average"/>
                <a:cs typeface="Average"/>
                <a:sym typeface="Average"/>
              </a:rPr>
              <a:t>ਉਹਨਾਂ ਨੂੰ ਕਿਸ ਹੁਨਰ ਵਿੱਚ ਸੁਧਾਰ ਕਰਨਾ ਚਾਹੀਦਾ ਹੈ: ਵੇਰਵੇ ਅਤੇ ਅਨੁਪਾਤ, ਰੰਗਤ, ਜਾਂ ਰਚਨਾ?</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US" sz="950">
                <a:solidFill>
                  <a:srgbClr val="AAAAAA"/>
                </a:solidFill>
                <a:latin typeface="Average"/>
                <a:ea typeface="Average"/>
                <a:cs typeface="Average"/>
                <a:sym typeface="Average"/>
              </a:rPr>
              <a:t>Какой навык им следует улучшить: детализацию и пропорции, штриховку или композицию?</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US" sz="950">
                <a:solidFill>
                  <a:srgbClr val="AAAAAA"/>
                </a:solidFill>
                <a:latin typeface="Average"/>
                <a:ea typeface="Average"/>
                <a:cs typeface="Average"/>
                <a:sym typeface="Average"/>
              </a:rPr>
              <a:t>Xirfad noocee ah ayay tahay inay horumariyaan: tafatirka iyo saamiga, hadhka, ama halabuurka?</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US" sz="950">
                <a:solidFill>
                  <a:srgbClr val="AAAAAA"/>
                </a:solidFill>
                <a:latin typeface="Average"/>
                <a:ea typeface="Average"/>
                <a:cs typeface="Average"/>
                <a:sym typeface="Average"/>
              </a:rPr>
              <a:t>¿Qué habilidad deberían mejorar: detalle y proporción, sombreado o composición?</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US" sz="950">
                <a:solidFill>
                  <a:srgbClr val="AAAAAA"/>
                </a:solidFill>
                <a:latin typeface="Average"/>
                <a:ea typeface="Average"/>
                <a:cs typeface="Average"/>
                <a:sym typeface="Average"/>
              </a:rPr>
              <a:t>Je! wanapaswa kuboresha ujuzi gani: undani na uwiano, kivuli, au muundo?</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US" sz="950">
                <a:solidFill>
                  <a:srgbClr val="AAAAAA"/>
                </a:solidFill>
                <a:latin typeface="Average"/>
                <a:ea typeface="Average"/>
                <a:cs typeface="Average"/>
                <a:sym typeface="Average"/>
              </a:rPr>
              <a:t>Anong kasanayan ang dapat nilang pagbutihin: detalye at proporsyon, pagtatabing, o komposisyon?</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US" sz="950">
                <a:solidFill>
                  <a:srgbClr val="AAAAAA"/>
                </a:solidFill>
                <a:latin typeface="Average"/>
                <a:ea typeface="Average"/>
                <a:cs typeface="Average"/>
                <a:sym typeface="Average"/>
              </a:rPr>
              <a:t>Hangi becerilerini geliştirmeliler: detay ve oran, gölgelendirme veya kompozisyon?</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US" sz="950">
                <a:solidFill>
                  <a:srgbClr val="AAAAAA"/>
                </a:solidFill>
                <a:latin typeface="Average"/>
                <a:ea typeface="Average"/>
                <a:cs typeface="Average"/>
                <a:sym typeface="Average"/>
              </a:rPr>
              <a:t>Які навички вони повинні вдосконалювати: деталізацію та пропорції, затінення чи композицію?</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US" sz="950">
                <a:solidFill>
                  <a:srgbClr val="AAAAAA"/>
                </a:solidFill>
                <a:latin typeface="Average"/>
                <a:ea typeface="Average"/>
                <a:cs typeface="Average"/>
                <a:sym typeface="Average"/>
              </a:rPr>
              <a:t>Họ nên cải thiện kỹ năng nào: chi tiết và tỷ lệ, đổ bóng hay bố cục?</a:t>
            </a:r>
            <a:endParaRPr sz="950">
              <a:solidFill>
                <a:srgbClr val="CACACA"/>
              </a:solidFill>
              <a:latin typeface="Average"/>
              <a:ea typeface="Average"/>
              <a:cs typeface="Average"/>
              <a:sym typeface="Averag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1" name="Shape 421"/>
        <p:cNvGrpSpPr/>
        <p:nvPr/>
      </p:nvGrpSpPr>
      <p:grpSpPr>
        <a:xfrm>
          <a:off x="0" y="0"/>
          <a:ext cx="0" cy="0"/>
          <a:chOff x="0" y="0"/>
          <a:chExt cx="0" cy="0"/>
        </a:xfrm>
      </p:grpSpPr>
      <p:sp>
        <p:nvSpPr>
          <p:cNvPr id="422" name="Google Shape;422;p74"/>
          <p:cNvSpPr txBox="1"/>
          <p:nvPr>
            <p:ph type="title"/>
          </p:nvPr>
        </p:nvSpPr>
        <p:spPr>
          <a:xfrm>
            <a:off x="4575575" y="0"/>
            <a:ext cx="45684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a:t>🔍 </a:t>
            </a:r>
            <a:r>
              <a:rPr lang="en-US">
                <a:solidFill>
                  <a:srgbClr val="B7B7B7"/>
                </a:solidFill>
              </a:rPr>
              <a:t>Detail and proportion 🎯</a:t>
            </a:r>
            <a:endParaRPr>
              <a:solidFill>
                <a:srgbClr val="B7B7B7"/>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6" name="Shape 426"/>
        <p:cNvGrpSpPr/>
        <p:nvPr/>
      </p:nvGrpSpPr>
      <p:grpSpPr>
        <a:xfrm>
          <a:off x="0" y="0"/>
          <a:ext cx="0" cy="0"/>
          <a:chOff x="0" y="0"/>
          <a:chExt cx="0" cy="0"/>
        </a:xfrm>
      </p:grpSpPr>
      <p:sp>
        <p:nvSpPr>
          <p:cNvPr id="427" name="Google Shape;427;p75"/>
          <p:cNvSpPr txBox="1"/>
          <p:nvPr>
            <p:ph type="title"/>
          </p:nvPr>
        </p:nvSpPr>
        <p:spPr>
          <a:xfrm>
            <a:off x="4575575" y="0"/>
            <a:ext cx="45684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a:t>⛱️☀️  </a:t>
            </a:r>
            <a:r>
              <a:rPr lang="en-US">
                <a:solidFill>
                  <a:srgbClr val="B7B7B7"/>
                </a:solidFill>
              </a:rPr>
              <a:t>Shading 🎯</a:t>
            </a:r>
            <a:endParaRPr>
              <a:solidFill>
                <a:srgbClr val="B7B7B7"/>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31" name="Shape 431"/>
        <p:cNvGrpSpPr/>
        <p:nvPr/>
      </p:nvGrpSpPr>
      <p:grpSpPr>
        <a:xfrm>
          <a:off x="0" y="0"/>
          <a:ext cx="0" cy="0"/>
          <a:chOff x="0" y="0"/>
          <a:chExt cx="0" cy="0"/>
        </a:xfrm>
      </p:grpSpPr>
      <p:sp>
        <p:nvSpPr>
          <p:cNvPr id="432" name="Google Shape;432;p76"/>
          <p:cNvSpPr txBox="1"/>
          <p:nvPr>
            <p:ph type="title"/>
          </p:nvPr>
        </p:nvSpPr>
        <p:spPr>
          <a:xfrm>
            <a:off x="4575575" y="0"/>
            <a:ext cx="45684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a:t>⏰🖼️</a:t>
            </a:r>
            <a:r>
              <a:rPr lang="en-US">
                <a:solidFill>
                  <a:srgbClr val="B7B7B7"/>
                </a:solidFill>
              </a:rPr>
              <a:t>  Composition 🎯</a:t>
            </a:r>
            <a:endParaRPr>
              <a:solidFill>
                <a:srgbClr val="B7B7B7"/>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77"/>
          <p:cNvPicPr preferRelativeResize="0"/>
          <p:nvPr/>
        </p:nvPicPr>
        <p:blipFill>
          <a:blip r:embed="rId3">
            <a:alphaModFix/>
          </a:blip>
          <a:stretch>
            <a:fillRect/>
          </a:stretch>
        </p:blipFill>
        <p:spPr>
          <a:xfrm>
            <a:off x="0" y="1333071"/>
            <a:ext cx="4572000" cy="3429857"/>
          </a:xfrm>
          <a:prstGeom prst="rect">
            <a:avLst/>
          </a:prstGeom>
          <a:noFill/>
          <a:ln>
            <a:noFill/>
          </a:ln>
        </p:spPr>
      </p:pic>
      <p:pic>
        <p:nvPicPr>
          <p:cNvPr id="438" name="Google Shape;438;p77"/>
          <p:cNvPicPr preferRelativeResize="0"/>
          <p:nvPr/>
        </p:nvPicPr>
        <p:blipFill>
          <a:blip r:embed="rId4">
            <a:alphaModFix/>
          </a:blip>
          <a:stretch>
            <a:fillRect/>
          </a:stretch>
        </p:blipFill>
        <p:spPr>
          <a:xfrm>
            <a:off x="4572000" y="1333071"/>
            <a:ext cx="4572000" cy="3429857"/>
          </a:xfrm>
          <a:prstGeom prst="rect">
            <a:avLst/>
          </a:prstGeom>
          <a:noFill/>
          <a:ln>
            <a:noFill/>
          </a:ln>
        </p:spPr>
      </p:pic>
      <p:sp>
        <p:nvSpPr>
          <p:cNvPr id="439" name="Google Shape;439;p77"/>
          <p:cNvSpPr txBox="1"/>
          <p:nvPr/>
        </p:nvSpPr>
        <p:spPr>
          <a:xfrm>
            <a:off x="0" y="6096000"/>
            <a:ext cx="9144000" cy="76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rgbClr val="FFFFFF"/>
                </a:solidFill>
                <a:latin typeface="Oswald"/>
                <a:ea typeface="Oswald"/>
                <a:cs typeface="Oswald"/>
                <a:sym typeface="Oswald"/>
              </a:rPr>
              <a:t>Chloe Willett</a:t>
            </a:r>
            <a:r>
              <a:rPr lang="en-US" sz="3000">
                <a:solidFill>
                  <a:srgbClr val="888888"/>
                </a:solidFill>
                <a:latin typeface="Oswald"/>
                <a:ea typeface="Oswald"/>
                <a:cs typeface="Oswald"/>
                <a:sym typeface="Oswald"/>
              </a:rPr>
              <a:t> at Sackville High, Monday, September 22nd</a:t>
            </a:r>
            <a:endParaRPr sz="3000">
              <a:solidFill>
                <a:srgbClr val="888888"/>
              </a:solidFill>
              <a:latin typeface="Oswald"/>
              <a:ea typeface="Oswald"/>
              <a:cs typeface="Oswald"/>
              <a:sym typeface="Oswa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78"/>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5400">
                <a:solidFill>
                  <a:srgbClr val="00FF00"/>
                </a:solidFill>
                <a:latin typeface="Oswald"/>
                <a:ea typeface="Oswald"/>
                <a:cs typeface="Oswald"/>
                <a:sym typeface="Oswald"/>
              </a:rPr>
              <a:t>Each day</a:t>
            </a:r>
            <a:r>
              <a:rPr lang="en-US" sz="5400">
                <a:solidFill>
                  <a:srgbClr val="FFFFFF"/>
                </a:solidFill>
                <a:latin typeface="Oswald"/>
                <a:ea typeface="Oswald"/>
                <a:cs typeface="Oswald"/>
                <a:sym typeface="Oswald"/>
              </a:rPr>
              <a:t> you share a public progress photo you will have </a:t>
            </a:r>
            <a:r>
              <a:rPr lang="en-US" sz="5400">
                <a:solidFill>
                  <a:srgbClr val="00FF00"/>
                </a:solidFill>
                <a:latin typeface="Oswald"/>
                <a:ea typeface="Oswald"/>
                <a:cs typeface="Oswald"/>
                <a:sym typeface="Oswald"/>
              </a:rPr>
              <a:t>one less goal </a:t>
            </a:r>
            <a:r>
              <a:rPr lang="en-US" sz="5400">
                <a:solidFill>
                  <a:srgbClr val="FFFFFF"/>
                </a:solidFill>
                <a:latin typeface="Oswald"/>
                <a:ea typeface="Oswald"/>
                <a:cs typeface="Oswald"/>
                <a:sym typeface="Oswald"/>
              </a:rPr>
              <a:t>to write.</a:t>
            </a:r>
            <a:endParaRPr sz="2700">
              <a:solidFill>
                <a:srgbClr val="AAAAAA"/>
              </a:solidFill>
              <a:latin typeface="Average"/>
              <a:ea typeface="Average"/>
              <a:cs typeface="Average"/>
              <a:sym typeface="Average"/>
            </a:endParaRPr>
          </a:p>
        </p:txBody>
      </p:sp>
      <p:sp>
        <p:nvSpPr>
          <p:cNvPr descr="Translations" id="445" name="Google Shape;445;p78"/>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450">
                <a:solidFill>
                  <a:srgbClr val="AAAAAA"/>
                </a:solidFill>
                <a:latin typeface="Average"/>
                <a:ea typeface="Average"/>
                <a:cs typeface="Average"/>
                <a:sym typeface="Average"/>
              </a:rPr>
              <a:t>ፎቶ ባጋራህ እያንዳንዱ ቀን ለመጻፍ አንድ ያነሰ ግብ አለህ።</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US" sz="1450">
                <a:solidFill>
                  <a:srgbClr val="AAAAAA"/>
                </a:solidFill>
                <a:latin typeface="Average"/>
                <a:ea typeface="Average"/>
                <a:cs typeface="Average"/>
                <a:sym typeface="Average"/>
              </a:rPr>
              <a:t>في كل يوم تشارك فيه صورة يكون لديك هدف أقل للكتابة.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Cada dia que comparteixes una foto tens un objectiu menys per escriure.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每天分享一张照片，你就少写一个目标。</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US" sz="1450">
                <a:solidFill>
                  <a:srgbClr val="AAAAAA"/>
                </a:solidFill>
                <a:latin typeface="Average"/>
                <a:ea typeface="Average"/>
                <a:cs typeface="Average"/>
                <a:sym typeface="Average"/>
              </a:rPr>
              <a:t>هر روز که عکسی را به اشتراک می گذارید یک هدف کمتر برای نوشتن دارید.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प्रत्येक दिन जब आप एक फोटो साझा करते हैं तो आपको लिखने के लिए एक लक्ष्य कम हो जाता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毎日写真を共有するごとに、書き込む目標が 1 つ減ります。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매일 사진을 공유할 때마다 써야 할 목표가 하나씩 줄어듭니다.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Her roj ku hûn wêneyek parve dikin, armancek we kêm e ku hûn binivîsin.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Cada dia que você compartilha uma foto, você tem uma meta a menos para escrever.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ਹਰ ਰੋਜ਼ ਤੁਸੀਂ ਇੱਕ ਫੋਟੋ ਸਾਂਝੀ ਕਰਦੇ ਹੋ, ਤੁਹਾਡੇ ਕੋਲ ਲਿਖਣ ਦਾ ਇੱਕ ਟੀਚਾ ਘੱਟ ਹੁੰਦਾ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Каждый день, когда вы делитесь фотографией, у вас становится на одну цель меньше.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Maalin kasta oo aad wadaagto sawir waxaad leedahay hal hadaf oo yar oo aad ku qorto.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Cada día que compartes una foto tienes un objetivo menos que escribir.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Kila siku unashiriki picha una lengo moja pungufu la kuandika.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Sa bawat araw na nagbabahagi ka ng isang larawan, wala kang isang layunin na isulat.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Her gün bir fotoğraf paylaştığınızda yazmanız gereken hedeflerden biri daha az oluyor.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Кожен день, коли ви ділитеся фотографією, у вас залишається на одну мету менше.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Mỗi ngày bạn chia sẻ một bức ảnh, bạn sẽ bớt đi một mục tiêu phải viết.</a:t>
            </a:r>
            <a:endParaRPr sz="1450">
              <a:solidFill>
                <a:srgbClr val="AAAAAA"/>
              </a:solidFill>
              <a:latin typeface="Average"/>
              <a:ea typeface="Average"/>
              <a:cs typeface="Average"/>
              <a:sym typeface="Averag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79"/>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rgbClr val="FFFFFF"/>
                </a:solidFill>
                <a:latin typeface="Oswald"/>
                <a:ea typeface="Oswald"/>
                <a:cs typeface="Oswald"/>
                <a:sym typeface="Oswald"/>
              </a:rPr>
              <a:t>Work-in-progress photos taken so far</a:t>
            </a:r>
            <a:endParaRPr sz="3000">
              <a:solidFill>
                <a:srgbClr val="FFFFFF"/>
              </a:solidFill>
              <a:latin typeface="Oswald"/>
              <a:ea typeface="Oswald"/>
              <a:cs typeface="Oswald"/>
              <a:sym typeface="Oswald"/>
            </a:endParaRPr>
          </a:p>
          <a:p>
            <a:pPr indent="0" lvl="0" marL="0" rtl="0" algn="ctr">
              <a:spcBef>
                <a:spcPts val="0"/>
              </a:spcBef>
              <a:spcAft>
                <a:spcPts val="0"/>
              </a:spcAft>
              <a:buNone/>
            </a:pPr>
            <a:r>
              <a:t/>
            </a:r>
            <a:endParaRPr sz="1800">
              <a:solidFill>
                <a:srgbClr val="888888"/>
              </a:solidFill>
              <a:latin typeface="Average"/>
              <a:ea typeface="Average"/>
              <a:cs typeface="Average"/>
              <a:sym typeface="Average"/>
            </a:endParaRPr>
          </a:p>
          <a:p>
            <a:pPr indent="0" lvl="0" marL="0" marR="0" rtl="0" algn="ctr">
              <a:lnSpc>
                <a:spcPct val="100000"/>
              </a:lnSpc>
              <a:spcBef>
                <a:spcPts val="0"/>
              </a:spcBef>
              <a:spcAft>
                <a:spcPts val="0"/>
              </a:spcAft>
              <a:buNone/>
            </a:pPr>
            <a:r>
              <a:rPr lang="en-US" sz="1800">
                <a:solidFill>
                  <a:srgbClr val="888888"/>
                </a:solidFill>
                <a:latin typeface="Average"/>
                <a:ea typeface="Average"/>
                <a:cs typeface="Average"/>
                <a:sym typeface="Average"/>
              </a:rPr>
              <a:t>Photos and goals for Drapak's</a:t>
            </a:r>
            <a:br>
              <a:rPr lang="en-US" sz="1800">
                <a:solidFill>
                  <a:srgbClr val="888888"/>
                </a:solidFill>
                <a:latin typeface="Average"/>
                <a:ea typeface="Average"/>
                <a:cs typeface="Average"/>
                <a:sym typeface="Average"/>
              </a:rPr>
            </a:br>
            <a:r>
              <a:rPr lang="en-US" sz="3000">
                <a:solidFill>
                  <a:srgbClr val="FFFFFF"/>
                </a:solidFill>
                <a:latin typeface="Oswald"/>
                <a:ea typeface="Oswald"/>
                <a:cs typeface="Oswald"/>
                <a:sym typeface="Oswald"/>
              </a:rPr>
              <a:t>TEAM </a:t>
            </a:r>
            <a:r>
              <a:rPr lang="en-US" sz="3000">
                <a:solidFill>
                  <a:schemeClr val="dk1"/>
                </a:solidFill>
                <a:latin typeface="Oswald"/>
                <a:ea typeface="Oswald"/>
                <a:cs typeface="Oswald"/>
                <a:sym typeface="Oswald"/>
              </a:rPr>
              <a:t>AXOLOTL</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t/>
            </a:r>
            <a:endParaRPr sz="1500">
              <a:solidFill>
                <a:srgbClr val="888888"/>
              </a:solidFill>
              <a:latin typeface="Average"/>
              <a:ea typeface="Average"/>
              <a:cs typeface="Average"/>
              <a:sym typeface="Average"/>
            </a:endParaRPr>
          </a:p>
          <a:p>
            <a:pPr indent="0" lvl="0" marL="0" rtl="0" algn="ctr">
              <a:spcBef>
                <a:spcPts val="0"/>
              </a:spcBef>
              <a:spcAft>
                <a:spcPts val="0"/>
              </a:spcAft>
              <a:buNone/>
            </a:pPr>
            <a:r>
              <a:rPr lang="en-US" sz="1500">
                <a:solidFill>
                  <a:srgbClr val="888888"/>
                </a:solidFill>
                <a:latin typeface="Average"/>
                <a:ea typeface="Average"/>
                <a:cs typeface="Average"/>
                <a:sym typeface="Average"/>
              </a:rPr>
              <a:t>እስካሁን የተነሱ በሂደት ላይ ያሉ ፎቶዎች</a:t>
            </a:r>
            <a:endParaRPr sz="1500">
              <a:solidFill>
                <a:srgbClr val="888888"/>
              </a:solidFill>
              <a:latin typeface="Average"/>
              <a:ea typeface="Average"/>
              <a:cs typeface="Average"/>
              <a:sym typeface="Average"/>
            </a:endParaRPr>
          </a:p>
          <a:p>
            <a:pPr indent="0" lvl="0" marL="0" rtl="0" algn="ctr">
              <a:spcBef>
                <a:spcPts val="0"/>
              </a:spcBef>
              <a:spcAft>
                <a:spcPts val="0"/>
              </a:spcAft>
              <a:buNone/>
            </a:pPr>
            <a:r>
              <a:rPr lang="en-US" sz="1500">
                <a:solidFill>
                  <a:srgbClr val="888888"/>
                </a:solidFill>
                <a:latin typeface="Average"/>
                <a:ea typeface="Average"/>
                <a:cs typeface="Average"/>
                <a:sym typeface="Average"/>
              </a:rPr>
              <a:t>صور العمل قيد التقدم التي تم التقاطها حتى الآن</a:t>
            </a:r>
            <a:endParaRPr sz="1500">
              <a:solidFill>
                <a:srgbClr val="888888"/>
              </a:solidFill>
              <a:latin typeface="Average"/>
              <a:ea typeface="Average"/>
              <a:cs typeface="Average"/>
              <a:sym typeface="Average"/>
            </a:endParaRPr>
          </a:p>
          <a:p>
            <a:pPr indent="0" lvl="0" marL="0" rtl="0" algn="ctr">
              <a:spcBef>
                <a:spcPts val="0"/>
              </a:spcBef>
              <a:spcAft>
                <a:spcPts val="0"/>
              </a:spcAft>
              <a:buNone/>
            </a:pPr>
            <a:r>
              <a:rPr lang="en-US" sz="1500">
                <a:solidFill>
                  <a:srgbClr val="888888"/>
                </a:solidFill>
                <a:latin typeface="Average"/>
                <a:ea typeface="Average"/>
                <a:cs typeface="Average"/>
                <a:sym typeface="Average"/>
              </a:rPr>
              <a:t>Fotos en curs fetes fins ara</a:t>
            </a:r>
            <a:endParaRPr sz="1500">
              <a:solidFill>
                <a:srgbClr val="888888"/>
              </a:solidFill>
              <a:latin typeface="Average"/>
              <a:ea typeface="Average"/>
              <a:cs typeface="Average"/>
              <a:sym typeface="Average"/>
            </a:endParaRPr>
          </a:p>
          <a:p>
            <a:pPr indent="0" lvl="0" marL="0" rtl="0" algn="ctr">
              <a:spcBef>
                <a:spcPts val="0"/>
              </a:spcBef>
              <a:spcAft>
                <a:spcPts val="0"/>
              </a:spcAft>
              <a:buNone/>
            </a:pPr>
            <a:r>
              <a:rPr lang="en-US" sz="1500">
                <a:solidFill>
                  <a:srgbClr val="888888"/>
                </a:solidFill>
                <a:latin typeface="Average"/>
                <a:ea typeface="Average"/>
                <a:cs typeface="Average"/>
                <a:sym typeface="Average"/>
              </a:rPr>
              <a:t>迄今为止拍摄的施工进度照片</a:t>
            </a:r>
            <a:endParaRPr sz="1500">
              <a:solidFill>
                <a:srgbClr val="888888"/>
              </a:solidFill>
              <a:latin typeface="Average"/>
              <a:ea typeface="Average"/>
              <a:cs typeface="Average"/>
              <a:sym typeface="Average"/>
            </a:endParaRPr>
          </a:p>
          <a:p>
            <a:pPr indent="0" lvl="0" marL="0" rtl="0" algn="ctr">
              <a:spcBef>
                <a:spcPts val="0"/>
              </a:spcBef>
              <a:spcAft>
                <a:spcPts val="0"/>
              </a:spcAft>
              <a:buNone/>
            </a:pPr>
            <a:r>
              <a:rPr lang="en-US" sz="1500">
                <a:solidFill>
                  <a:srgbClr val="888888"/>
                </a:solidFill>
                <a:latin typeface="Average"/>
                <a:ea typeface="Average"/>
                <a:cs typeface="Average"/>
                <a:sym typeface="Average"/>
              </a:rPr>
              <a:t>عکس های در حال انجام کار گرفته شده تا کنون</a:t>
            </a:r>
            <a:endParaRPr sz="1500">
              <a:solidFill>
                <a:srgbClr val="888888"/>
              </a:solidFill>
              <a:latin typeface="Average"/>
              <a:ea typeface="Average"/>
              <a:cs typeface="Average"/>
              <a:sym typeface="Average"/>
            </a:endParaRPr>
          </a:p>
          <a:p>
            <a:pPr indent="0" lvl="0" marL="0" rtl="0" algn="ctr">
              <a:spcBef>
                <a:spcPts val="0"/>
              </a:spcBef>
              <a:spcAft>
                <a:spcPts val="0"/>
              </a:spcAft>
              <a:buNone/>
            </a:pPr>
            <a:r>
              <a:rPr lang="en-US" sz="1500">
                <a:solidFill>
                  <a:srgbClr val="888888"/>
                </a:solidFill>
                <a:latin typeface="Average"/>
                <a:ea typeface="Average"/>
                <a:cs typeface="Average"/>
                <a:sym typeface="Average"/>
              </a:rPr>
              <a:t>अब तक ली गई कार्य-प्रगति की तस्वीरें</a:t>
            </a:r>
            <a:endParaRPr sz="1500">
              <a:solidFill>
                <a:srgbClr val="888888"/>
              </a:solidFill>
              <a:latin typeface="Average"/>
              <a:ea typeface="Average"/>
              <a:cs typeface="Average"/>
              <a:sym typeface="Average"/>
            </a:endParaRPr>
          </a:p>
          <a:p>
            <a:pPr indent="0" lvl="0" marL="0" rtl="0" algn="ctr">
              <a:spcBef>
                <a:spcPts val="0"/>
              </a:spcBef>
              <a:spcAft>
                <a:spcPts val="0"/>
              </a:spcAft>
              <a:buNone/>
            </a:pPr>
            <a:r>
              <a:rPr lang="en-US" sz="1500">
                <a:solidFill>
                  <a:srgbClr val="888888"/>
                </a:solidFill>
                <a:latin typeface="Average"/>
                <a:ea typeface="Average"/>
                <a:cs typeface="Average"/>
                <a:sym typeface="Average"/>
              </a:rPr>
              <a:t>これまでに撮影した作業中の写真</a:t>
            </a:r>
            <a:endParaRPr sz="1500">
              <a:solidFill>
                <a:srgbClr val="888888"/>
              </a:solidFill>
              <a:latin typeface="Average"/>
              <a:ea typeface="Average"/>
              <a:cs typeface="Average"/>
              <a:sym typeface="Average"/>
            </a:endParaRPr>
          </a:p>
          <a:p>
            <a:pPr indent="0" lvl="0" marL="0" rtl="0" algn="ctr">
              <a:spcBef>
                <a:spcPts val="0"/>
              </a:spcBef>
              <a:spcAft>
                <a:spcPts val="0"/>
              </a:spcAft>
              <a:buNone/>
            </a:pPr>
            <a:r>
              <a:rPr lang="en-US" sz="1500">
                <a:solidFill>
                  <a:srgbClr val="888888"/>
                </a:solidFill>
                <a:latin typeface="Average"/>
                <a:ea typeface="Average"/>
                <a:cs typeface="Average"/>
                <a:sym typeface="Average"/>
              </a:rPr>
              <a:t>지금까지 촬영한 작업 진행 사진</a:t>
            </a:r>
            <a:endParaRPr sz="1500">
              <a:solidFill>
                <a:srgbClr val="888888"/>
              </a:solidFill>
              <a:latin typeface="Average"/>
              <a:ea typeface="Average"/>
              <a:cs typeface="Average"/>
              <a:sym typeface="Average"/>
            </a:endParaRPr>
          </a:p>
          <a:p>
            <a:pPr indent="0" lvl="0" marL="0" rtl="0" algn="ctr">
              <a:spcBef>
                <a:spcPts val="0"/>
              </a:spcBef>
              <a:spcAft>
                <a:spcPts val="0"/>
              </a:spcAft>
              <a:buNone/>
            </a:pPr>
            <a:r>
              <a:rPr lang="en-US" sz="1500">
                <a:solidFill>
                  <a:srgbClr val="888888"/>
                </a:solidFill>
                <a:latin typeface="Average"/>
                <a:ea typeface="Average"/>
                <a:cs typeface="Average"/>
                <a:sym typeface="Average"/>
              </a:rPr>
              <a:t>Wêneyên xebatê yên heta niha hatine kişandin</a:t>
            </a:r>
            <a:endParaRPr sz="1500">
              <a:solidFill>
                <a:srgbClr val="888888"/>
              </a:solidFill>
              <a:latin typeface="Average"/>
              <a:ea typeface="Average"/>
              <a:cs typeface="Average"/>
              <a:sym typeface="Average"/>
            </a:endParaRPr>
          </a:p>
          <a:p>
            <a:pPr indent="0" lvl="0" marL="0" rtl="0" algn="ctr">
              <a:spcBef>
                <a:spcPts val="0"/>
              </a:spcBef>
              <a:spcAft>
                <a:spcPts val="0"/>
              </a:spcAft>
              <a:buNone/>
            </a:pPr>
            <a:r>
              <a:rPr lang="en-US" sz="1500">
                <a:solidFill>
                  <a:srgbClr val="888888"/>
                </a:solidFill>
                <a:latin typeface="Average"/>
                <a:ea typeface="Average"/>
                <a:cs typeface="Average"/>
                <a:sym typeface="Average"/>
              </a:rPr>
              <a:t>Fotos do trabalho em andamento tiradas até agora</a:t>
            </a:r>
            <a:endParaRPr sz="1500">
              <a:solidFill>
                <a:srgbClr val="888888"/>
              </a:solidFill>
              <a:latin typeface="Average"/>
              <a:ea typeface="Average"/>
              <a:cs typeface="Average"/>
              <a:sym typeface="Average"/>
            </a:endParaRPr>
          </a:p>
          <a:p>
            <a:pPr indent="0" lvl="0" marL="0" rtl="0" algn="ctr">
              <a:spcBef>
                <a:spcPts val="0"/>
              </a:spcBef>
              <a:spcAft>
                <a:spcPts val="0"/>
              </a:spcAft>
              <a:buNone/>
            </a:pPr>
            <a:r>
              <a:rPr lang="en-US" sz="1500">
                <a:solidFill>
                  <a:srgbClr val="888888"/>
                </a:solidFill>
                <a:latin typeface="Average"/>
                <a:ea typeface="Average"/>
                <a:cs typeface="Average"/>
                <a:sym typeface="Average"/>
              </a:rPr>
              <a:t>ਹੁਣ ਤੱਕ ਲਈਆਂ ਗਈਆਂ ਵਰਕ-ਇਨ-ਪ੍ਰਗਤੀ ਵਾਲੀਆਂ ਫੋਟੋਆਂ</a:t>
            </a:r>
            <a:endParaRPr sz="1500">
              <a:solidFill>
                <a:srgbClr val="888888"/>
              </a:solidFill>
              <a:latin typeface="Average"/>
              <a:ea typeface="Average"/>
              <a:cs typeface="Average"/>
              <a:sym typeface="Average"/>
            </a:endParaRPr>
          </a:p>
          <a:p>
            <a:pPr indent="0" lvl="0" marL="0" rtl="0" algn="ctr">
              <a:spcBef>
                <a:spcPts val="0"/>
              </a:spcBef>
              <a:spcAft>
                <a:spcPts val="0"/>
              </a:spcAft>
              <a:buNone/>
            </a:pPr>
            <a:r>
              <a:rPr lang="en-US" sz="1500">
                <a:solidFill>
                  <a:srgbClr val="888888"/>
                </a:solidFill>
                <a:latin typeface="Average"/>
                <a:ea typeface="Average"/>
                <a:cs typeface="Average"/>
                <a:sym typeface="Average"/>
              </a:rPr>
              <a:t>Фотографии в процессе работы, сделанные на данный момент</a:t>
            </a:r>
            <a:endParaRPr sz="1500">
              <a:solidFill>
                <a:srgbClr val="888888"/>
              </a:solidFill>
              <a:latin typeface="Average"/>
              <a:ea typeface="Average"/>
              <a:cs typeface="Average"/>
              <a:sym typeface="Average"/>
            </a:endParaRPr>
          </a:p>
          <a:p>
            <a:pPr indent="0" lvl="0" marL="0" rtl="0" algn="ctr">
              <a:spcBef>
                <a:spcPts val="0"/>
              </a:spcBef>
              <a:spcAft>
                <a:spcPts val="0"/>
              </a:spcAft>
              <a:buNone/>
            </a:pPr>
            <a:r>
              <a:rPr lang="en-US" sz="1500">
                <a:solidFill>
                  <a:srgbClr val="888888"/>
                </a:solidFill>
                <a:latin typeface="Average"/>
                <a:ea typeface="Average"/>
                <a:cs typeface="Average"/>
                <a:sym typeface="Average"/>
              </a:rPr>
              <a:t>Sawirada shaqada oo la qaaday ilaa hadda</a:t>
            </a:r>
            <a:endParaRPr sz="1500">
              <a:solidFill>
                <a:srgbClr val="888888"/>
              </a:solidFill>
              <a:latin typeface="Average"/>
              <a:ea typeface="Average"/>
              <a:cs typeface="Average"/>
              <a:sym typeface="Average"/>
            </a:endParaRPr>
          </a:p>
          <a:p>
            <a:pPr indent="0" lvl="0" marL="0" rtl="0" algn="ctr">
              <a:spcBef>
                <a:spcPts val="0"/>
              </a:spcBef>
              <a:spcAft>
                <a:spcPts val="0"/>
              </a:spcAft>
              <a:buNone/>
            </a:pPr>
            <a:r>
              <a:rPr lang="en-US" sz="1500">
                <a:solidFill>
                  <a:srgbClr val="888888"/>
                </a:solidFill>
                <a:latin typeface="Average"/>
                <a:ea typeface="Average"/>
                <a:cs typeface="Average"/>
                <a:sym typeface="Average"/>
              </a:rPr>
              <a:t>Fotos del trabajo en progreso tomadas hasta ahora</a:t>
            </a:r>
            <a:endParaRPr sz="1500">
              <a:solidFill>
                <a:srgbClr val="888888"/>
              </a:solidFill>
              <a:latin typeface="Average"/>
              <a:ea typeface="Average"/>
              <a:cs typeface="Average"/>
              <a:sym typeface="Average"/>
            </a:endParaRPr>
          </a:p>
          <a:p>
            <a:pPr indent="0" lvl="0" marL="0" rtl="0" algn="ctr">
              <a:spcBef>
                <a:spcPts val="0"/>
              </a:spcBef>
              <a:spcAft>
                <a:spcPts val="0"/>
              </a:spcAft>
              <a:buNone/>
            </a:pPr>
            <a:r>
              <a:rPr lang="en-US" sz="1500">
                <a:solidFill>
                  <a:srgbClr val="888888"/>
                </a:solidFill>
                <a:latin typeface="Average"/>
                <a:ea typeface="Average"/>
                <a:cs typeface="Average"/>
                <a:sym typeface="Average"/>
              </a:rPr>
              <a:t>Picha zinazoendelea zilizopigwa hadi sasa</a:t>
            </a:r>
            <a:endParaRPr sz="1500">
              <a:solidFill>
                <a:srgbClr val="888888"/>
              </a:solidFill>
              <a:latin typeface="Average"/>
              <a:ea typeface="Average"/>
              <a:cs typeface="Average"/>
              <a:sym typeface="Average"/>
            </a:endParaRPr>
          </a:p>
          <a:p>
            <a:pPr indent="0" lvl="0" marL="0" rtl="0" algn="ctr">
              <a:spcBef>
                <a:spcPts val="0"/>
              </a:spcBef>
              <a:spcAft>
                <a:spcPts val="0"/>
              </a:spcAft>
              <a:buNone/>
            </a:pPr>
            <a:r>
              <a:rPr lang="en-US" sz="1500">
                <a:solidFill>
                  <a:srgbClr val="888888"/>
                </a:solidFill>
                <a:latin typeface="Average"/>
                <a:ea typeface="Average"/>
                <a:cs typeface="Average"/>
                <a:sym typeface="Average"/>
              </a:rPr>
              <a:t>Mga larawang ginagawa sa ngayon</a:t>
            </a:r>
            <a:endParaRPr sz="1500">
              <a:solidFill>
                <a:srgbClr val="888888"/>
              </a:solidFill>
              <a:latin typeface="Average"/>
              <a:ea typeface="Average"/>
              <a:cs typeface="Average"/>
              <a:sym typeface="Average"/>
            </a:endParaRPr>
          </a:p>
          <a:p>
            <a:pPr indent="0" lvl="0" marL="0" rtl="0" algn="ctr">
              <a:spcBef>
                <a:spcPts val="0"/>
              </a:spcBef>
              <a:spcAft>
                <a:spcPts val="0"/>
              </a:spcAft>
              <a:buNone/>
            </a:pPr>
            <a:r>
              <a:rPr lang="en-US" sz="1500">
                <a:solidFill>
                  <a:srgbClr val="888888"/>
                </a:solidFill>
                <a:latin typeface="Average"/>
                <a:ea typeface="Average"/>
                <a:cs typeface="Average"/>
                <a:sym typeface="Average"/>
              </a:rPr>
              <a:t>Şu ana kadar çekilmiş, yapım aşamasındaki fotoğraflar</a:t>
            </a:r>
            <a:endParaRPr sz="1500">
              <a:solidFill>
                <a:srgbClr val="888888"/>
              </a:solidFill>
              <a:latin typeface="Average"/>
              <a:ea typeface="Average"/>
              <a:cs typeface="Average"/>
              <a:sym typeface="Average"/>
            </a:endParaRPr>
          </a:p>
          <a:p>
            <a:pPr indent="0" lvl="0" marL="0" rtl="0" algn="ctr">
              <a:spcBef>
                <a:spcPts val="0"/>
              </a:spcBef>
              <a:spcAft>
                <a:spcPts val="0"/>
              </a:spcAft>
              <a:buNone/>
            </a:pPr>
            <a:r>
              <a:rPr lang="en-US" sz="1500">
                <a:solidFill>
                  <a:srgbClr val="888888"/>
                </a:solidFill>
                <a:latin typeface="Average"/>
                <a:ea typeface="Average"/>
                <a:cs typeface="Average"/>
                <a:sym typeface="Average"/>
              </a:rPr>
              <a:t>На даний момент зроблено незавершені фотографії</a:t>
            </a:r>
            <a:endParaRPr sz="1500">
              <a:solidFill>
                <a:srgbClr val="888888"/>
              </a:solidFill>
              <a:latin typeface="Average"/>
              <a:ea typeface="Average"/>
              <a:cs typeface="Average"/>
              <a:sym typeface="Average"/>
            </a:endParaRPr>
          </a:p>
          <a:p>
            <a:pPr indent="0" lvl="0" marL="0" rtl="0" algn="ctr">
              <a:spcBef>
                <a:spcPts val="0"/>
              </a:spcBef>
              <a:spcAft>
                <a:spcPts val="0"/>
              </a:spcAft>
              <a:buNone/>
            </a:pPr>
            <a:r>
              <a:rPr lang="en-US" sz="1500">
                <a:solidFill>
                  <a:srgbClr val="888888"/>
                </a:solidFill>
                <a:latin typeface="Average"/>
                <a:ea typeface="Average"/>
                <a:cs typeface="Average"/>
                <a:sym typeface="Average"/>
              </a:rPr>
              <a:t>Những bức ảnh đang trong quá trình thực hiện được chụp cho đến nay</a:t>
            </a:r>
            <a:endParaRPr sz="1500">
              <a:solidFill>
                <a:srgbClr val="888888"/>
              </a:solidFill>
              <a:latin typeface="Average"/>
              <a:ea typeface="Average"/>
              <a:cs typeface="Average"/>
              <a:sym typeface="Average"/>
            </a:endParaRPr>
          </a:p>
        </p:txBody>
      </p:sp>
      <p:sp>
        <p:nvSpPr>
          <p:cNvPr id="451" name="Google Shape;451;p79"/>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DDDDDD"/>
                </a:solidFill>
                <a:latin typeface="Average"/>
                <a:ea typeface="Average"/>
                <a:cs typeface="Average"/>
                <a:sym typeface="Average"/>
              </a:rPr>
              <a:t>Emma Baker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Jathniel Batugal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Wesley Baur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Zy Beals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Kieran Bourke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Henry Bretzler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Vince Clark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Emily Diaczenko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Isaak Donahue-LeDrew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Huda Elkord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Ava Galbraith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Hebziba Gebretatios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Nikhil Gopaldu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Colton Henneberry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Dom Hyslop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Jenine Jalghom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Samson Kebede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Matt Leclair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Julia Locke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Arthur Moulton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Jack Clark Munroe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George Nickerson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a:t>
            </a:r>
            <a:r>
              <a:rPr lang="en-US">
                <a:solidFill>
                  <a:srgbClr val="DDDDDD"/>
                </a:solidFill>
                <a:latin typeface="Average"/>
                <a:ea typeface="Average"/>
                <a:cs typeface="Average"/>
                <a:sym typeface="Average"/>
              </a:rPr>
              <a:t>Aida Pocklington</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Melody Rance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Adele Ritchie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Keona Ross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Oliver Rutherford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Sana Salih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Lena Scott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Max Sulewski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Isabelle Tummers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Viktor Yadvizhyn     📷📷📷📷</a:t>
            </a:r>
            <a:endParaRPr>
              <a:solidFill>
                <a:srgbClr val="DDDDDD"/>
              </a:solidFill>
              <a:latin typeface="Average"/>
              <a:ea typeface="Average"/>
              <a:cs typeface="Average"/>
              <a:sym typeface="Averag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descr="Translations" id="285" name="Google Shape;285;p53"/>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50">
                <a:solidFill>
                  <a:srgbClr val="AAAAAA"/>
                </a:solidFill>
                <a:latin typeface="Average"/>
                <a:ea typeface="Average"/>
                <a:cs typeface="Average"/>
                <a:sym typeface="Average"/>
              </a:rPr>
              <a:t>ትላንትና ፎቶ ካላገኙ የዛሬውን ግብ አስረከቡ።</a:t>
            </a:r>
            <a:endParaRPr sz="1650">
              <a:solidFill>
                <a:srgbClr val="AAAAAA"/>
              </a:solidFill>
              <a:latin typeface="Average"/>
              <a:ea typeface="Average"/>
              <a:cs typeface="Average"/>
              <a:sym typeface="Average"/>
            </a:endParaRPr>
          </a:p>
          <a:p>
            <a:pPr indent="0" lvl="0" marL="0" rtl="1" algn="r">
              <a:spcBef>
                <a:spcPts val="0"/>
              </a:spcBef>
              <a:spcAft>
                <a:spcPts val="0"/>
              </a:spcAft>
              <a:buNone/>
            </a:pPr>
            <a:r>
              <a:rPr lang="en-US" sz="1650">
                <a:solidFill>
                  <a:srgbClr val="AAAAAA"/>
                </a:solidFill>
                <a:latin typeface="Average"/>
                <a:ea typeface="Average"/>
                <a:cs typeface="Average"/>
                <a:sym typeface="Average"/>
              </a:rPr>
              <a:t>إذا لم تحصل على صورة بالأمس، قم بتسليم هدف اليوم.</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Si ahir no us vau fer cap foto, entrega l'objectiu d'avui.</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如果你昨天没有拍照，就交出今天的目标。</a:t>
            </a:r>
            <a:endParaRPr sz="1650">
              <a:solidFill>
                <a:srgbClr val="AAAAAA"/>
              </a:solidFill>
              <a:latin typeface="Average"/>
              <a:ea typeface="Average"/>
              <a:cs typeface="Average"/>
              <a:sym typeface="Average"/>
            </a:endParaRPr>
          </a:p>
          <a:p>
            <a:pPr indent="0" lvl="0" marL="0" rtl="1" algn="r">
              <a:spcBef>
                <a:spcPts val="0"/>
              </a:spcBef>
              <a:spcAft>
                <a:spcPts val="0"/>
              </a:spcAft>
              <a:buNone/>
            </a:pPr>
            <a:r>
              <a:rPr lang="en-US" sz="1650">
                <a:solidFill>
                  <a:srgbClr val="AAAAAA"/>
                </a:solidFill>
                <a:latin typeface="Average"/>
                <a:ea typeface="Average"/>
                <a:cs typeface="Average"/>
                <a:sym typeface="Average"/>
              </a:rPr>
              <a:t>اگر دیروز عکسی نگرفتید، هدف امروز را تحویل بگیرید..</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यदि आपको कल कोई फोटो नहीं मिली, तो आज का लक्ष्य जमा करें..</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昨日写真を撮れなかった方は、今日の目標を提出してください。</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어제 사진을 찍지 못했다면, 오늘의 목표를 제출하세요.</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Ger we duh wêneyek negirtibe, destê xwe bidin armanca îro..</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Se você não conseguiu tirar uma foto ontem, entregue a meta de hoje.</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ਜੇਕਰ ਤੁਹਾਨੂੰ ਕੱਲ੍ਹ ਫੋਟੋ ਨਹੀਂ ਮਿਲੀ, ਤਾਂ ਅੱਜ ਦੇ ਟੀਚੇ ਵਿੱਚ ਹੱਥ ਪਾਓ..</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Если вы не сделали фотографию вчера, сдайте сегодняшнюю цель.</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Haddi aanad helin sawir shalayto, gacanta geli yoolka maanta</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Si no conseguiste una foto ayer, entrega el objetivo de hoy.</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Ikiwa hukupata picha jana, weka lengo la leo..</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Kung hindi ka nakakuha ng larawan kahapon, ibigay ang layunin ngayon..</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Dün fotoğraf çekemediyseniz, bugünün golünü gönderin.</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Якщо ви не отримали фото вчора, вкажіть сьогоднішню ціль.</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Nếu bạn không chụp được ảnh ngày hôm qua, hãy nộp mục tiêu của ngày hôm nay.</a:t>
            </a:r>
            <a:endParaRPr sz="1650">
              <a:solidFill>
                <a:srgbClr val="CACACA"/>
              </a:solidFill>
              <a:latin typeface="Average"/>
              <a:ea typeface="Average"/>
              <a:cs typeface="Average"/>
              <a:sym typeface="Average"/>
            </a:endParaRPr>
          </a:p>
        </p:txBody>
      </p:sp>
      <p:grpSp>
        <p:nvGrpSpPr>
          <p:cNvPr id="286" name="Google Shape;286;p53"/>
          <p:cNvGrpSpPr/>
          <p:nvPr/>
        </p:nvGrpSpPr>
        <p:grpSpPr>
          <a:xfrm>
            <a:off x="0" y="0"/>
            <a:ext cx="3668700" cy="6858300"/>
            <a:chOff x="0" y="0"/>
            <a:chExt cx="3668700" cy="6858300"/>
          </a:xfrm>
        </p:grpSpPr>
        <p:sp>
          <p:nvSpPr>
            <p:cNvPr descr="Translations" id="287" name="Google Shape;287;p53"/>
            <p:cNvSpPr txBox="1"/>
            <p:nvPr/>
          </p:nvSpPr>
          <p:spPr>
            <a:xfrm>
              <a:off x="0" y="4022700"/>
              <a:ext cx="3668700" cy="283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400">
                  <a:solidFill>
                    <a:srgbClr val="FFFFFF"/>
                  </a:solidFill>
                  <a:latin typeface="Oswald"/>
                  <a:ea typeface="Oswald"/>
                  <a:cs typeface="Oswald"/>
                  <a:sym typeface="Oswald"/>
                </a:rPr>
                <a:t>If you </a:t>
              </a:r>
              <a:r>
                <a:rPr lang="en-US" sz="3400">
                  <a:solidFill>
                    <a:srgbClr val="E06666"/>
                  </a:solidFill>
                  <a:latin typeface="Oswald"/>
                  <a:ea typeface="Oswald"/>
                  <a:cs typeface="Oswald"/>
                  <a:sym typeface="Oswald"/>
                </a:rPr>
                <a:t>did not</a:t>
              </a:r>
              <a:r>
                <a:rPr lang="en-US" sz="3400">
                  <a:solidFill>
                    <a:srgbClr val="FFFFFF"/>
                  </a:solidFill>
                  <a:latin typeface="Oswald"/>
                  <a:ea typeface="Oswald"/>
                  <a:cs typeface="Oswald"/>
                  <a:sym typeface="Oswald"/>
                </a:rPr>
                <a:t> have a </a:t>
              </a:r>
              <a:r>
                <a:rPr lang="en-US" sz="3400">
                  <a:solidFill>
                    <a:srgbClr val="00FF00"/>
                  </a:solidFill>
                  <a:latin typeface="Oswald"/>
                  <a:ea typeface="Oswald"/>
                  <a:cs typeface="Oswald"/>
                  <a:sym typeface="Oswald"/>
                </a:rPr>
                <a:t>photo yesterday</a:t>
              </a:r>
              <a:r>
                <a:rPr lang="en-US" sz="3400">
                  <a:solidFill>
                    <a:srgbClr val="FFFFFF"/>
                  </a:solidFill>
                  <a:latin typeface="Oswald"/>
                  <a:ea typeface="Oswald"/>
                  <a:cs typeface="Oswald"/>
                  <a:sym typeface="Oswald"/>
                </a:rPr>
                <a:t>, open your booklet so I can check the </a:t>
              </a:r>
              <a:r>
                <a:rPr lang="en-US" sz="3400">
                  <a:solidFill>
                    <a:srgbClr val="00FF00"/>
                  </a:solidFill>
                  <a:latin typeface="Oswald"/>
                  <a:ea typeface="Oswald"/>
                  <a:cs typeface="Oswald"/>
                  <a:sym typeface="Oswald"/>
                </a:rPr>
                <a:t>today’s goal </a:t>
              </a:r>
              <a:r>
                <a:rPr lang="en-US" sz="3400">
                  <a:solidFill>
                    <a:srgbClr val="FFFFFF"/>
                  </a:solidFill>
                  <a:latin typeface="Oswald"/>
                  <a:ea typeface="Oswald"/>
                  <a:cs typeface="Oswald"/>
                  <a:sym typeface="Oswald"/>
                </a:rPr>
                <a:t>for today.</a:t>
              </a:r>
              <a:endParaRPr sz="3400">
                <a:solidFill>
                  <a:srgbClr val="FFFFFF"/>
                </a:solidFill>
                <a:latin typeface="Oswald"/>
                <a:ea typeface="Oswald"/>
                <a:cs typeface="Oswald"/>
                <a:sym typeface="Oswald"/>
              </a:endParaRPr>
            </a:p>
          </p:txBody>
        </p:sp>
        <p:sp>
          <p:nvSpPr>
            <p:cNvPr id="288" name="Google Shape;288;p53"/>
            <p:cNvSpPr txBox="1"/>
            <p:nvPr/>
          </p:nvSpPr>
          <p:spPr>
            <a:xfrm>
              <a:off x="613050" y="0"/>
              <a:ext cx="2442600" cy="86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5400">
                  <a:solidFill>
                    <a:srgbClr val="FFFFFF"/>
                  </a:solidFill>
                  <a:latin typeface="Oswald"/>
                  <a:ea typeface="Oswald"/>
                  <a:cs typeface="Oswald"/>
                  <a:sym typeface="Oswald"/>
                </a:rPr>
                <a:t>📷 or </a:t>
              </a:r>
              <a:endParaRPr sz="5400">
                <a:solidFill>
                  <a:srgbClr val="FFFFFF"/>
                </a:solidFill>
                <a:latin typeface="Oswald"/>
                <a:ea typeface="Oswald"/>
                <a:cs typeface="Oswald"/>
                <a:sym typeface="Oswald"/>
              </a:endParaRPr>
            </a:p>
          </p:txBody>
        </p:sp>
        <p:pic>
          <p:nvPicPr>
            <p:cNvPr id="289" name="Google Shape;289;p53"/>
            <p:cNvPicPr preferRelativeResize="0"/>
            <p:nvPr/>
          </p:nvPicPr>
          <p:blipFill>
            <a:blip r:embed="rId3">
              <a:alphaModFix/>
            </a:blip>
            <a:stretch>
              <a:fillRect/>
            </a:stretch>
          </p:blipFill>
          <p:spPr>
            <a:xfrm>
              <a:off x="613050" y="861700"/>
              <a:ext cx="2442600" cy="3161012"/>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graphicFrame>
        <p:nvGraphicFramePr>
          <p:cNvPr id="460" name="Google Shape;460;p81"/>
          <p:cNvGraphicFramePr/>
          <p:nvPr/>
        </p:nvGraphicFramePr>
        <p:xfrm>
          <a:off x="1156625" y="137313"/>
          <a:ext cx="3000000" cy="3000000"/>
        </p:xfrm>
        <a:graphic>
          <a:graphicData uri="http://schemas.openxmlformats.org/drawingml/2006/table">
            <a:tbl>
              <a:tblPr>
                <a:noFill/>
                <a:tableStyleId>{FF20F466-185A-43FA-8437-E0785A662F3E}</a:tableStyleId>
              </a:tblPr>
              <a:tblGrid>
                <a:gridCol w="1366150"/>
                <a:gridCol w="1366150"/>
                <a:gridCol w="1366150"/>
                <a:gridCol w="1366150"/>
                <a:gridCol w="1366150"/>
              </a:tblGrid>
              <a:tr h="875250">
                <a:tc gridSpan="5">
                  <a:txBody>
                    <a:bodyPr/>
                    <a:lstStyle/>
                    <a:p>
                      <a:pPr indent="0" lvl="0" marL="0" rtl="0" algn="ctr">
                        <a:lnSpc>
                          <a:spcPct val="115000"/>
                        </a:lnSpc>
                        <a:spcBef>
                          <a:spcPts val="0"/>
                        </a:spcBef>
                        <a:spcAft>
                          <a:spcPts val="0"/>
                        </a:spcAft>
                        <a:buNone/>
                      </a:pPr>
                      <a:r>
                        <a:rPr lang="en-US" sz="4800">
                          <a:solidFill>
                            <a:srgbClr val="EFEFEF"/>
                          </a:solidFill>
                          <a:latin typeface="Oswald"/>
                          <a:ea typeface="Oswald"/>
                          <a:cs typeface="Oswald"/>
                          <a:sym typeface="Oswald"/>
                        </a:rPr>
                        <a:t>Self-portrait Calendar</a:t>
                      </a:r>
                      <a:endParaRPr sz="4800">
                        <a:solidFill>
                          <a:srgbClr val="EFEFEF"/>
                        </a:solidFill>
                        <a:latin typeface="Oswald"/>
                        <a:ea typeface="Oswald"/>
                        <a:cs typeface="Oswald"/>
                        <a:sym typeface="Oswald"/>
                      </a:endParaRPr>
                    </a:p>
                  </a:txBody>
                  <a:tcPr marT="19050" marB="19050" marR="28575" marL="28575" anchor="ctr">
                    <a:lnL cap="flat" cmpd="sng" w="9525">
                      <a:solidFill>
                        <a:srgbClr val="000000">
                          <a:alpha val="0"/>
                        </a:srgbClr>
                      </a:solidFill>
                      <a:prstDash val="solid"/>
                      <a:round/>
                      <a:headEnd len="sm" w="sm" type="none"/>
                      <a:tailEnd len="sm" w="sm" type="none"/>
                    </a:lnL>
                    <a:lnB cap="flat" cmpd="sng" w="19050">
                      <a:solidFill>
                        <a:srgbClr val="EFEFEF"/>
                      </a:solidFill>
                      <a:prstDash val="solid"/>
                      <a:round/>
                      <a:headEnd len="sm" w="sm" type="none"/>
                      <a:tailEnd len="sm" w="sm" type="none"/>
                    </a:lnB>
                  </a:tcPr>
                </a:tc>
                <a:tc hMerge="1"/>
                <a:tc hMerge="1"/>
                <a:tc hMerge="1"/>
                <a:tc hMerge="1"/>
              </a:tr>
              <a:tr h="875250">
                <a:tc>
                  <a:txBody>
                    <a:bodyPr/>
                    <a:lstStyle/>
                    <a:p>
                      <a:pPr indent="0" lvl="0" marL="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3600">
                          <a:solidFill>
                            <a:srgbClr val="6AA84F"/>
                          </a:solidFill>
                          <a:latin typeface="Oswald"/>
                          <a:ea typeface="Oswald"/>
                          <a:cs typeface="Oswald"/>
                          <a:sym typeface="Oswald"/>
                        </a:rPr>
                        <a:t>Hello!</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2400">
                          <a:solidFill>
                            <a:srgbClr val="6AA84F"/>
                          </a:solidFill>
                          <a:latin typeface="Oswald"/>
                          <a:ea typeface="Oswald"/>
                          <a:cs typeface="Oswald"/>
                          <a:sym typeface="Oswald"/>
                        </a:rPr>
                        <a:t>Skill builders</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US" sz="4800">
                          <a:solidFill>
                            <a:srgbClr val="B7B7B7"/>
                          </a:solidFill>
                          <a:latin typeface="Oswald"/>
                          <a:ea typeface="Oswald"/>
                          <a:cs typeface="Oswald"/>
                          <a:sym typeface="Oswald"/>
                        </a:rPr>
                        <a:t>9</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4800">
                          <a:solidFill>
                            <a:srgbClr val="B7B7B7"/>
                          </a:solidFill>
                          <a:latin typeface="Oswald"/>
                          <a:ea typeface="Oswald"/>
                          <a:cs typeface="Oswald"/>
                          <a:sym typeface="Oswald"/>
                        </a:rPr>
                        <a:t>10</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4800">
                          <a:solidFill>
                            <a:srgbClr val="B7B7B7"/>
                          </a:solidFill>
                          <a:latin typeface="Oswald"/>
                          <a:ea typeface="Oswald"/>
                          <a:cs typeface="Oswald"/>
                          <a:sym typeface="Oswald"/>
                        </a:rPr>
                        <a:t>11</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4800">
                          <a:solidFill>
                            <a:srgbClr val="B7B7B7"/>
                          </a:solidFill>
                          <a:latin typeface="Oswald"/>
                          <a:ea typeface="Oswald"/>
                          <a:cs typeface="Oswald"/>
                          <a:sym typeface="Oswald"/>
                        </a:rPr>
                        <a:t>12</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4800">
                          <a:solidFill>
                            <a:srgbClr val="B7B7B7"/>
                          </a:solidFill>
                          <a:latin typeface="Oswald"/>
                          <a:ea typeface="Oswald"/>
                          <a:cs typeface="Oswald"/>
                          <a:sym typeface="Oswald"/>
                        </a:rPr>
                        <a:t>13</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US" sz="4800">
                          <a:solidFill>
                            <a:srgbClr val="B7B7B7"/>
                          </a:solidFill>
                          <a:latin typeface="Oswald"/>
                          <a:ea typeface="Oswald"/>
                          <a:cs typeface="Oswald"/>
                          <a:sym typeface="Oswald"/>
                        </a:rPr>
                        <a:t>16</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4800">
                          <a:solidFill>
                            <a:srgbClr val="B7B7B7"/>
                          </a:solidFill>
                          <a:latin typeface="Oswald"/>
                          <a:ea typeface="Oswald"/>
                          <a:cs typeface="Oswald"/>
                          <a:sym typeface="Oswald"/>
                        </a:rPr>
                        <a:t>17</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2200">
                          <a:solidFill>
                            <a:srgbClr val="6AA84F"/>
                          </a:solidFill>
                          <a:latin typeface="Oswald"/>
                          <a:ea typeface="Oswald"/>
                          <a:cs typeface="Oswald"/>
                          <a:sym typeface="Oswald"/>
                        </a:rPr>
                        <a:t>Lightly outline</a:t>
                      </a:r>
                      <a:endParaRPr sz="22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US" sz="2200">
                          <a:solidFill>
                            <a:srgbClr val="6AA84F"/>
                          </a:solidFill>
                          <a:latin typeface="Oswald"/>
                          <a:ea typeface="Oswald"/>
                          <a:cs typeface="Oswald"/>
                          <a:sym typeface="Oswald"/>
                        </a:rPr>
                        <a:t>portrait </a:t>
                      </a:r>
                      <a:endParaRPr sz="22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4800">
                          <a:solidFill>
                            <a:srgbClr val="B7B7B7"/>
                          </a:solidFill>
                          <a:latin typeface="Oswald"/>
                          <a:ea typeface="Oswald"/>
                          <a:cs typeface="Oswald"/>
                          <a:sym typeface="Oswald"/>
                        </a:rPr>
                        <a:t>19</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rPr lang="en-US" sz="2400">
                          <a:solidFill>
                            <a:srgbClr val="6AA84F"/>
                          </a:solidFill>
                          <a:latin typeface="Oswald"/>
                          <a:ea typeface="Oswald"/>
                          <a:cs typeface="Oswald"/>
                          <a:sym typeface="Oswald"/>
                        </a:rPr>
                        <a:t>First shading layer</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US" sz="4800">
                          <a:solidFill>
                            <a:srgbClr val="B7B7B7"/>
                          </a:solidFill>
                          <a:latin typeface="Oswald"/>
                          <a:ea typeface="Oswald"/>
                          <a:cs typeface="Oswald"/>
                          <a:sym typeface="Oswald"/>
                        </a:rPr>
                        <a:t>22</a:t>
                      </a:r>
                      <a:endParaRPr sz="48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2000">
                          <a:solidFill>
                            <a:srgbClr val="6AA84F"/>
                          </a:solidFill>
                          <a:latin typeface="Oswald"/>
                          <a:ea typeface="Oswald"/>
                          <a:cs typeface="Oswald"/>
                          <a:sym typeface="Oswald"/>
                        </a:rPr>
                        <a:t>Hold &amp; secure - B block</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US" sz="2000">
                          <a:solidFill>
                            <a:srgbClr val="6AA84F"/>
                          </a:solidFill>
                          <a:latin typeface="Oswald"/>
                          <a:ea typeface="Oswald"/>
                          <a:cs typeface="Oswald"/>
                          <a:sym typeface="Oswald"/>
                        </a:rPr>
                        <a:t> </a:t>
                      </a:r>
                      <a:r>
                        <a:rPr lang="en-US" sz="2000">
                          <a:solidFill>
                            <a:srgbClr val="BF9000"/>
                          </a:solidFill>
                          <a:latin typeface="Oswald"/>
                          <a:ea typeface="Oswald"/>
                          <a:cs typeface="Oswald"/>
                          <a:sym typeface="Oswald"/>
                        </a:rPr>
                        <a:t>&amp; Art history</a:t>
                      </a:r>
                      <a:endParaRPr sz="2000">
                        <a:solidFill>
                          <a:srgbClr val="BF9000"/>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US" sz="4800">
                          <a:solidFill>
                            <a:srgbClr val="B7B7B7"/>
                          </a:solidFill>
                          <a:latin typeface="Oswald"/>
                          <a:ea typeface="Oswald"/>
                          <a:cs typeface="Oswald"/>
                          <a:sym typeface="Oswald"/>
                        </a:rPr>
                        <a:t>24</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US" sz="2300">
                          <a:solidFill>
                            <a:srgbClr val="6AA84F"/>
                          </a:solidFill>
                          <a:latin typeface="Oswald"/>
                          <a:ea typeface="Oswald"/>
                          <a:cs typeface="Oswald"/>
                          <a:sym typeface="Oswald"/>
                        </a:rPr>
                        <a:t>Final adjustments</a:t>
                      </a:r>
                      <a:endParaRPr sz="47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US" sz="2300">
                          <a:solidFill>
                            <a:srgbClr val="6AA84F"/>
                          </a:solidFill>
                          <a:latin typeface="Oswald"/>
                          <a:ea typeface="Oswald"/>
                          <a:cs typeface="Oswald"/>
                          <a:sym typeface="Oswald"/>
                        </a:rPr>
                        <a:t>Last goal-setting day</a:t>
                      </a:r>
                      <a:endParaRPr sz="2300">
                        <a:solidFill>
                          <a:srgbClr val="6AA84F"/>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US" sz="2400">
                          <a:solidFill>
                            <a:srgbClr val="B7B7B7"/>
                          </a:solidFill>
                          <a:latin typeface="Oswald"/>
                          <a:ea typeface="Oswald"/>
                          <a:cs typeface="Oswald"/>
                          <a:sym typeface="Oswald"/>
                        </a:rPr>
                        <a:t>PD Day</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US" sz="1700">
                          <a:solidFill>
                            <a:srgbClr val="B7B7B7"/>
                          </a:solidFill>
                          <a:latin typeface="Oswald"/>
                          <a:ea typeface="Oswald"/>
                          <a:cs typeface="Oswald"/>
                          <a:sym typeface="Oswald"/>
                        </a:rPr>
                        <a:t>Truth and Reconciliation Day</a:t>
                      </a:r>
                      <a:endParaRPr sz="17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US" sz="1800">
                          <a:solidFill>
                            <a:srgbClr val="B7B7B7"/>
                          </a:solidFill>
                          <a:latin typeface="Oswald"/>
                          <a:ea typeface="Oswald"/>
                          <a:cs typeface="Oswald"/>
                          <a:sym typeface="Oswald"/>
                        </a:rPr>
                        <a:t>Hand in /</a:t>
                      </a:r>
                      <a:br>
                        <a:rPr lang="en-US" sz="1800">
                          <a:solidFill>
                            <a:srgbClr val="B7B7B7"/>
                          </a:solidFill>
                          <a:latin typeface="Oswald"/>
                          <a:ea typeface="Oswald"/>
                          <a:cs typeface="Oswald"/>
                          <a:sym typeface="Oswald"/>
                        </a:rPr>
                      </a:br>
                      <a:r>
                        <a:rPr lang="en-US" sz="1800">
                          <a:solidFill>
                            <a:srgbClr val="B7B7B7"/>
                          </a:solidFill>
                          <a:latin typeface="Oswald"/>
                          <a:ea typeface="Oswald"/>
                          <a:cs typeface="Oswald"/>
                          <a:sym typeface="Oswald"/>
                        </a:rPr>
                        <a:t>Last in-class day for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c>
                  <a:txBody>
                    <a:bodyPr/>
                    <a:lstStyle/>
                    <a:p>
                      <a:pPr indent="0" lvl="0" marL="0" rtl="0" algn="ctr">
                        <a:lnSpc>
                          <a:spcPct val="115000"/>
                        </a:lnSpc>
                        <a:spcBef>
                          <a:spcPts val="0"/>
                        </a:spcBef>
                        <a:spcAft>
                          <a:spcPts val="0"/>
                        </a:spcAft>
                        <a:buNone/>
                      </a:pPr>
                      <a:r>
                        <a:rPr lang="en-US" sz="2400">
                          <a:solidFill>
                            <a:srgbClr val="6AA84F"/>
                          </a:solidFill>
                          <a:latin typeface="Oswald"/>
                          <a:ea typeface="Oswald"/>
                          <a:cs typeface="Oswald"/>
                          <a:sym typeface="Oswald"/>
                        </a:rPr>
                        <a:t>Start the depth drawing</a:t>
                      </a:r>
                      <a:endParaRPr sz="36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US" sz="1800">
                          <a:solidFill>
                            <a:srgbClr val="B7B7B7"/>
                          </a:solidFill>
                          <a:latin typeface="Oswald"/>
                          <a:ea typeface="Oswald"/>
                          <a:cs typeface="Oswald"/>
                          <a:sym typeface="Oswald"/>
                        </a:rPr>
                        <a:t>Final day to hand in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graphicFrame>
        <p:nvGraphicFramePr>
          <p:cNvPr id="465" name="Google Shape;465;p82"/>
          <p:cNvGraphicFramePr/>
          <p:nvPr/>
        </p:nvGraphicFramePr>
        <p:xfrm>
          <a:off x="138" y="0"/>
          <a:ext cx="3000000" cy="3000000"/>
        </p:xfrm>
        <a:graphic>
          <a:graphicData uri="http://schemas.openxmlformats.org/drawingml/2006/table">
            <a:tbl>
              <a:tblPr>
                <a:noFill/>
                <a:tableStyleId>{420E92CE-5CD5-41AC-A1F2-0987B994510F}</a:tableStyleId>
              </a:tblPr>
              <a:tblGrid>
                <a:gridCol w="376000"/>
                <a:gridCol w="379425"/>
                <a:gridCol w="382850"/>
                <a:gridCol w="379425"/>
                <a:gridCol w="379425"/>
                <a:gridCol w="379425"/>
                <a:gridCol w="379425"/>
                <a:gridCol w="379425"/>
                <a:gridCol w="382850"/>
                <a:gridCol w="707475"/>
                <a:gridCol w="707475"/>
                <a:gridCol w="636550"/>
                <a:gridCol w="636550"/>
                <a:gridCol w="702675"/>
                <a:gridCol w="702675"/>
                <a:gridCol w="544025"/>
                <a:gridCol w="544025"/>
                <a:gridCol w="544025"/>
              </a:tblGrid>
              <a:tr h="625725">
                <a:tc gridSpan="18">
                  <a:txBody>
                    <a:bodyPr/>
                    <a:lstStyle/>
                    <a:p>
                      <a:pPr indent="0" lvl="0" marL="0" rtl="0" algn="ctr">
                        <a:spcBef>
                          <a:spcPts val="0"/>
                        </a:spcBef>
                        <a:spcAft>
                          <a:spcPts val="0"/>
                        </a:spcAft>
                        <a:buNone/>
                      </a:pPr>
                      <a:r>
                        <a:rPr lang="en-US" sz="3600">
                          <a:solidFill>
                            <a:srgbClr val="FFFFFF"/>
                          </a:solidFill>
                          <a:latin typeface="Oswald"/>
                          <a:ea typeface="Oswald"/>
                          <a:cs typeface="Oswald"/>
                          <a:sym typeface="Oswald"/>
                        </a:rPr>
                        <a:t>Self-portrait timeline</a:t>
                      </a:r>
                      <a:endParaRPr sz="3600">
                        <a:solidFill>
                          <a:srgbClr val="FFFFFF"/>
                        </a:solidFill>
                        <a:latin typeface="Oswald"/>
                        <a:ea typeface="Oswald"/>
                        <a:cs typeface="Oswald"/>
                        <a:sym typeface="Oswald"/>
                      </a:endParaRPr>
                    </a:p>
                  </a:txBody>
                  <a:tcPr marT="91425" marB="91425" marR="91425" marL="91425" anchor="ctr">
                    <a:lnB cap="flat" cmpd="sng" w="38100">
                      <a:solidFill>
                        <a:srgbClr val="FFFFFF"/>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r>
              <a:tr h="333925">
                <a:tc>
                  <a:txBody>
                    <a:bodyPr/>
                    <a:lstStyle/>
                    <a:p>
                      <a:pPr indent="0" lvl="0" marL="0" marR="0" rtl="0" algn="ctr">
                        <a:lnSpc>
                          <a:spcPct val="100000"/>
                        </a:lnSpc>
                        <a:spcBef>
                          <a:spcPts val="0"/>
                        </a:spcBef>
                        <a:spcAft>
                          <a:spcPts val="0"/>
                        </a:spcAft>
                        <a:buNone/>
                      </a:pPr>
                      <a:r>
                        <a:rPr b="1" lang="en-US">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US">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US">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US">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r>
              <a:tr h="5091950">
                <a:tc gridSpan="9">
                  <a:txBody>
                    <a:bodyPr/>
                    <a:lstStyle/>
                    <a:p>
                      <a:pPr indent="0" lvl="0" marL="0" rtl="0" algn="ctr">
                        <a:lnSpc>
                          <a:spcPct val="150000"/>
                        </a:lnSpc>
                        <a:spcBef>
                          <a:spcPts val="0"/>
                        </a:spcBef>
                        <a:spcAft>
                          <a:spcPts val="0"/>
                        </a:spcAft>
                        <a:buNone/>
                      </a:pPr>
                      <a:r>
                        <a:t/>
                      </a:r>
                      <a:endParaRPr sz="1200">
                        <a:solidFill>
                          <a:srgbClr val="FFFFFF"/>
                        </a:solidFill>
                        <a:latin typeface="Open Sans SemiBold"/>
                        <a:ea typeface="Open Sans SemiBold"/>
                        <a:cs typeface="Open Sans SemiBold"/>
                        <a:sym typeface="Open Sans SemiBold"/>
                      </a:endParaRPr>
                    </a:p>
                    <a:p>
                      <a:pPr indent="0" lvl="0" marL="0" rtl="0" algn="ctr">
                        <a:lnSpc>
                          <a:spcPct val="150000"/>
                        </a:lnSpc>
                        <a:spcBef>
                          <a:spcPts val="0"/>
                        </a:spcBef>
                        <a:spcAft>
                          <a:spcPts val="0"/>
                        </a:spcAft>
                        <a:buNone/>
                      </a:pPr>
                      <a:r>
                        <a:rPr b="1" lang="en-US">
                          <a:solidFill>
                            <a:srgbClr val="FFFFFF"/>
                          </a:solidFill>
                          <a:latin typeface="Open Sans"/>
                          <a:ea typeface="Open Sans"/>
                          <a:cs typeface="Open Sans"/>
                          <a:sym typeface="Open Sans"/>
                        </a:rPr>
                        <a:t>Skill building</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የክህሎት ግንባታ</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US" sz="1250">
                          <a:solidFill>
                            <a:srgbClr val="EFEFEF"/>
                          </a:solidFill>
                          <a:latin typeface="Open Sans Medium"/>
                          <a:ea typeface="Open Sans Medium"/>
                          <a:cs typeface="Open Sans Medium"/>
                          <a:sym typeface="Open Sans Medium"/>
                        </a:rPr>
                        <a:t>بناء المهارات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desenvolupament d'habilitats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技能培养</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US" sz="1250">
                          <a:solidFill>
                            <a:srgbClr val="EFEFEF"/>
                          </a:solidFill>
                          <a:latin typeface="Open Sans Medium"/>
                          <a:ea typeface="Open Sans Medium"/>
                          <a:cs typeface="Open Sans Medium"/>
                          <a:sym typeface="Open Sans Medium"/>
                        </a:rPr>
                        <a:t>ساخت مهارت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कौशल विकास</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スキル構築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기술 구축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avakirina jêhatîbûnê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desenvolvimento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ਹੁਨਰ ਨਿਰਮਾਣ</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развитие навыков</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xirfad dhisid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desarrollo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kujenga ujuzi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pagbuo ng kasanayan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beceri geliştirme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формування навичок</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xây dựng kỹ năng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hMerge="1"/>
                <a:tc hMerge="1"/>
                <a:tc hMerge="1"/>
                <a:tc hMerge="1"/>
                <a:tc hMerge="1"/>
                <a:tc hMerge="1"/>
                <a:tc hMerge="1"/>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US">
                          <a:solidFill>
                            <a:srgbClr val="FFFFFF"/>
                          </a:solidFill>
                          <a:latin typeface="Open Sans"/>
                          <a:ea typeface="Open Sans"/>
                          <a:cs typeface="Open Sans"/>
                          <a:sym typeface="Open Sans"/>
                        </a:rPr>
                        <a:t>Light outline</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የብርሃን ንድፍ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US" sz="1250">
                          <a:solidFill>
                            <a:srgbClr val="EFEFEF"/>
                          </a:solidFill>
                          <a:latin typeface="Open Sans Medium"/>
                          <a:ea typeface="Open Sans Medium"/>
                          <a:cs typeface="Open Sans Medium"/>
                          <a:sym typeface="Open Sans Medium"/>
                        </a:rPr>
                        <a:t>مخطط الضوء</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contorn lleuger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浅色轮廓</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US" sz="1250">
                          <a:solidFill>
                            <a:srgbClr val="EFEFEF"/>
                          </a:solidFill>
                          <a:latin typeface="Open Sans Medium"/>
                          <a:ea typeface="Open Sans Medium"/>
                          <a:cs typeface="Open Sans Medium"/>
                          <a:sym typeface="Open Sans Medium"/>
                        </a:rPr>
                        <a:t>طرح کلی نور</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प्रकाश रूपरेखा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明るい輪郭</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가벼운 윤곽</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nexşeya ronahî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contorno claro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ਰੋਸ਼ਨੀ ਰੂਪਰੇਖਾ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световой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dulmar iftiin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contorno de luz</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muhtasari wa mwanga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liwanag na balangkas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hafif ana hat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легкий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phác thảo ánh sáng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US">
                          <a:solidFill>
                            <a:srgbClr val="FFFFFF"/>
                          </a:solidFill>
                          <a:latin typeface="Open Sans"/>
                          <a:ea typeface="Open Sans"/>
                          <a:cs typeface="Open Sans"/>
                          <a:sym typeface="Open Sans"/>
                        </a:rPr>
                        <a:t>First layer</a:t>
                      </a:r>
                      <a:endParaRPr>
                        <a:solidFill>
                          <a:srgbClr val="FFFFFF"/>
                        </a:solidFill>
                        <a:latin typeface="Open Sans"/>
                        <a:ea typeface="Open Sans"/>
                        <a:cs typeface="Open Sans"/>
                        <a:sym typeface="Open Sans"/>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የመጀመሪያ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US" sz="1250">
                          <a:solidFill>
                            <a:srgbClr val="EFEFEF"/>
                          </a:solidFill>
                          <a:latin typeface="Open Sans Medium"/>
                          <a:ea typeface="Open Sans Medium"/>
                          <a:cs typeface="Open Sans Medium"/>
                          <a:sym typeface="Open Sans Medium"/>
                        </a:rPr>
                        <a:t>الطبقة الأولى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第一层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US" sz="1250">
                          <a:solidFill>
                            <a:srgbClr val="EFEFEF"/>
                          </a:solidFill>
                          <a:latin typeface="Open Sans Medium"/>
                          <a:ea typeface="Open Sans Medium"/>
                          <a:cs typeface="Open Sans Medium"/>
                          <a:sym typeface="Open Sans Medium"/>
                        </a:rPr>
                        <a:t>لایه اول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पहली सतह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最初の層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첫 번째 레이어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qata yekem</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primeira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ਪਹਿਲੀ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первый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lakabka koowaad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safu ya kwanza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unang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ilk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перший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lớp đầu tiên</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US">
                          <a:solidFill>
                            <a:srgbClr val="FFFFFF"/>
                          </a:solidFill>
                          <a:latin typeface="Open Sans"/>
                          <a:ea typeface="Open Sans"/>
                          <a:cs typeface="Open Sans"/>
                          <a:sym typeface="Open Sans"/>
                        </a:rPr>
                        <a:t>Second layer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ሁለተኛ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US" sz="1250">
                          <a:solidFill>
                            <a:srgbClr val="EFEFEF"/>
                          </a:solidFill>
                          <a:latin typeface="Open Sans Medium"/>
                          <a:ea typeface="Open Sans Medium"/>
                          <a:cs typeface="Open Sans Medium"/>
                          <a:sym typeface="Open Sans Medium"/>
                        </a:rPr>
                        <a:t>الطبقة الثانية</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segona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第二层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US" sz="1250">
                          <a:solidFill>
                            <a:srgbClr val="EFEFEF"/>
                          </a:solidFill>
                          <a:latin typeface="Open Sans Medium"/>
                          <a:ea typeface="Open Sans Medium"/>
                          <a:cs typeface="Open Sans Medium"/>
                          <a:sym typeface="Open Sans Medium"/>
                        </a:rPr>
                        <a:t>لایه دوم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दूसरी परत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2層目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두 번째 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qata duyemîn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segunda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ਦੂਜੀ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второй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lakabka labaad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segunda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safu ya pili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pangalawang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ikinci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другий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lớp thứ hai</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hMerge="1"/>
                <a:tc gridSpan="3">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US" sz="1300">
                          <a:solidFill>
                            <a:srgbClr val="FFFFFF"/>
                          </a:solidFill>
                          <a:latin typeface="Open Sans"/>
                          <a:ea typeface="Open Sans"/>
                          <a:cs typeface="Open Sans"/>
                          <a:sym typeface="Open Sans"/>
                        </a:rPr>
                        <a:t>Adjustment</a:t>
                      </a:r>
                      <a:endParaRPr b="1" sz="1300">
                        <a:solidFill>
                          <a:srgbClr val="FFFFFF"/>
                        </a:solidFill>
                        <a:latin typeface="Open Sans"/>
                        <a:ea typeface="Open Sans"/>
                        <a:cs typeface="Open Sans"/>
                        <a:sym typeface="Open Sans"/>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ማስተካከል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US" sz="1250">
                          <a:solidFill>
                            <a:srgbClr val="EFEFEF"/>
                          </a:solidFill>
                          <a:latin typeface="Open Sans Medium"/>
                          <a:ea typeface="Open Sans Medium"/>
                          <a:cs typeface="Open Sans Medium"/>
                          <a:sym typeface="Open Sans Medium"/>
                        </a:rPr>
                        <a:t>تعديل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ajust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调整</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US" sz="1250">
                          <a:solidFill>
                            <a:srgbClr val="EFEFEF"/>
                          </a:solidFill>
                          <a:latin typeface="Open Sans Medium"/>
                          <a:ea typeface="Open Sans Medium"/>
                          <a:cs typeface="Open Sans Medium"/>
                          <a:sym typeface="Open Sans Medium"/>
                        </a:rPr>
                        <a:t>تنظیم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समायोजन</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調整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조정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lêanî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ਵਿਵਸਥਾ</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корректирование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hagaajinta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marekebisho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pagsasaayos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ayarlama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коригування</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điều chỉnh</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hMerge="1"/>
                <a:tc hMerge="1"/>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83"/>
          <p:cNvSpPr txBox="1"/>
          <p:nvPr/>
        </p:nvSpPr>
        <p:spPr>
          <a:xfrm>
            <a:off x="19050" y="-6025"/>
            <a:ext cx="9144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rgbClr val="FFFFFF"/>
                </a:solidFill>
                <a:latin typeface="Oswald"/>
                <a:ea typeface="Oswald"/>
                <a:cs typeface="Oswald"/>
                <a:sym typeface="Oswald"/>
              </a:rPr>
              <a:t>Evaluation for the portrait project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rPr b="1" lang="en-US" sz="1800">
                <a:solidFill>
                  <a:srgbClr val="FFFFFF"/>
                </a:solidFill>
                <a:latin typeface="Cabin"/>
                <a:ea typeface="Cabin"/>
                <a:cs typeface="Cabin"/>
                <a:sym typeface="Cabin"/>
              </a:rPr>
              <a:t>Proportion and detail: </a:t>
            </a:r>
            <a:r>
              <a:rPr b="1" lang="en-US" sz="1800">
                <a:solidFill>
                  <a:srgbClr val="00FF00"/>
                </a:solidFill>
                <a:latin typeface="Cabin"/>
                <a:ea typeface="Cabin"/>
                <a:cs typeface="Cabin"/>
                <a:sym typeface="Cabin"/>
              </a:rPr>
              <a:t>Shapes</a:t>
            </a:r>
            <a:r>
              <a:rPr b="1" lang="en-US" sz="1800">
                <a:solidFill>
                  <a:srgbClr val="FFFFFF"/>
                </a:solidFill>
                <a:latin typeface="Cabin"/>
                <a:ea typeface="Cabin"/>
                <a:cs typeface="Cabin"/>
                <a:sym typeface="Cabin"/>
              </a:rPr>
              <a:t>, </a:t>
            </a:r>
            <a:r>
              <a:rPr b="1" lang="en-US" sz="1800">
                <a:solidFill>
                  <a:srgbClr val="00FF00"/>
                </a:solidFill>
                <a:latin typeface="Cabin"/>
                <a:ea typeface="Cabin"/>
                <a:cs typeface="Cabin"/>
                <a:sym typeface="Cabin"/>
              </a:rPr>
              <a:t>sizes</a:t>
            </a:r>
            <a:r>
              <a:rPr b="1" lang="en-US" sz="1800">
                <a:solidFill>
                  <a:srgbClr val="FFFFFF"/>
                </a:solidFill>
                <a:latin typeface="Cabin"/>
                <a:ea typeface="Cabin"/>
                <a:cs typeface="Cabin"/>
                <a:sym typeface="Cabin"/>
              </a:rPr>
              <a:t>, and </a:t>
            </a:r>
            <a:r>
              <a:rPr b="1" lang="en-US" sz="1800">
                <a:solidFill>
                  <a:srgbClr val="00FF00"/>
                </a:solidFill>
                <a:latin typeface="Cabin"/>
                <a:ea typeface="Cabin"/>
                <a:cs typeface="Cabin"/>
                <a:sym typeface="Cabin"/>
              </a:rPr>
              <a:t>contour </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US" sz="1800">
                <a:solidFill>
                  <a:srgbClr val="FFFFFF"/>
                </a:solidFill>
                <a:latin typeface="Cabin"/>
                <a:ea typeface="Cabin"/>
                <a:cs typeface="Cabin"/>
                <a:sym typeface="Cabin"/>
              </a:rPr>
              <a:t>Shading technique: Deep </a:t>
            </a:r>
            <a:r>
              <a:rPr b="1" lang="en-US" sz="1800">
                <a:solidFill>
                  <a:srgbClr val="00FF00"/>
                </a:solidFill>
                <a:latin typeface="Cabin"/>
                <a:ea typeface="Cabin"/>
                <a:cs typeface="Cabin"/>
                <a:sym typeface="Cabin"/>
              </a:rPr>
              <a:t>black </a:t>
            </a:r>
            <a:r>
              <a:rPr b="1" lang="en-US" sz="1800">
                <a:solidFill>
                  <a:srgbClr val="FFFFFF"/>
                </a:solidFill>
                <a:latin typeface="Cabin"/>
                <a:ea typeface="Cabin"/>
                <a:cs typeface="Cabin"/>
                <a:sym typeface="Cabin"/>
              </a:rPr>
              <a:t>colours, </a:t>
            </a:r>
            <a:r>
              <a:rPr b="1" lang="en-US" sz="1800">
                <a:solidFill>
                  <a:srgbClr val="00FF00"/>
                </a:solidFill>
                <a:latin typeface="Cabin"/>
                <a:ea typeface="Cabin"/>
                <a:cs typeface="Cabin"/>
                <a:sym typeface="Cabin"/>
              </a:rPr>
              <a:t>smooth</a:t>
            </a:r>
            <a:r>
              <a:rPr b="1" lang="en-US" sz="1800">
                <a:solidFill>
                  <a:srgbClr val="FFFFFF"/>
                </a:solidFill>
                <a:latin typeface="Cabin"/>
                <a:ea typeface="Cabin"/>
                <a:cs typeface="Cabin"/>
                <a:sym typeface="Cabin"/>
              </a:rPr>
              <a:t>, </a:t>
            </a:r>
            <a:r>
              <a:rPr b="1" lang="en-US" sz="1800">
                <a:solidFill>
                  <a:srgbClr val="00FF00"/>
                </a:solidFill>
                <a:latin typeface="Cabin"/>
                <a:ea typeface="Cabin"/>
                <a:cs typeface="Cabin"/>
                <a:sym typeface="Cabin"/>
              </a:rPr>
              <a:t>blending</a:t>
            </a:r>
            <a:endParaRPr sz="1000">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US" sz="1800">
                <a:solidFill>
                  <a:srgbClr val="FFFFFF"/>
                </a:solidFill>
                <a:latin typeface="Cabin"/>
                <a:ea typeface="Cabin"/>
                <a:cs typeface="Cabin"/>
                <a:sym typeface="Cabin"/>
              </a:rPr>
              <a:t>Composition: </a:t>
            </a:r>
            <a:r>
              <a:rPr b="1" lang="en-US" sz="1800">
                <a:solidFill>
                  <a:srgbClr val="00FF00"/>
                </a:solidFill>
                <a:latin typeface="Cabin"/>
                <a:ea typeface="Cabin"/>
                <a:cs typeface="Cabin"/>
                <a:sym typeface="Cabin"/>
              </a:rPr>
              <a:t>Complete</a:t>
            </a:r>
            <a:r>
              <a:rPr b="1" lang="en-US" sz="1800">
                <a:solidFill>
                  <a:srgbClr val="FFFFFF"/>
                </a:solidFill>
                <a:latin typeface="Cabin"/>
                <a:ea typeface="Cabin"/>
                <a:cs typeface="Cabin"/>
                <a:sym typeface="Cabin"/>
              </a:rPr>
              <a:t>, </a:t>
            </a:r>
            <a:r>
              <a:rPr b="1" lang="en-US" sz="1800">
                <a:solidFill>
                  <a:srgbClr val="00FF00"/>
                </a:solidFill>
                <a:latin typeface="Cabin"/>
                <a:ea typeface="Cabin"/>
                <a:cs typeface="Cabin"/>
                <a:sym typeface="Cabin"/>
              </a:rPr>
              <a:t>full</a:t>
            </a:r>
            <a:r>
              <a:rPr b="1" lang="en-US" sz="1800">
                <a:solidFill>
                  <a:srgbClr val="FFFFFF"/>
                </a:solidFill>
                <a:latin typeface="Cabin"/>
                <a:ea typeface="Cabin"/>
                <a:cs typeface="Cabin"/>
                <a:sym typeface="Cabin"/>
              </a:rPr>
              <a:t>, </a:t>
            </a:r>
            <a:r>
              <a:rPr b="1" lang="en-US" sz="1800">
                <a:solidFill>
                  <a:srgbClr val="00FF00"/>
                </a:solidFill>
                <a:latin typeface="Cabin"/>
                <a:ea typeface="Cabin"/>
                <a:cs typeface="Cabin"/>
                <a:sym typeface="Cabin"/>
              </a:rPr>
              <a:t>finished</a:t>
            </a:r>
            <a:r>
              <a:rPr b="1" lang="en-US" sz="1800">
                <a:solidFill>
                  <a:srgbClr val="FFFFFF"/>
                </a:solidFill>
                <a:latin typeface="Cabin"/>
                <a:ea typeface="Cabin"/>
                <a:cs typeface="Cabin"/>
                <a:sym typeface="Cabin"/>
              </a:rPr>
              <a:t>, and </a:t>
            </a:r>
            <a:r>
              <a:rPr b="1" lang="en-US" sz="1800">
                <a:solidFill>
                  <a:srgbClr val="00FF00"/>
                </a:solidFill>
                <a:latin typeface="Cabin"/>
                <a:ea typeface="Cabin"/>
                <a:cs typeface="Cabin"/>
                <a:sym typeface="Cabin"/>
              </a:rPr>
              <a:t>balanced</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p:txBody>
      </p:sp>
      <p:sp>
        <p:nvSpPr>
          <p:cNvPr id="471" name="Google Shape;471;p83"/>
          <p:cNvSpPr txBox="1"/>
          <p:nvPr/>
        </p:nvSpPr>
        <p:spPr>
          <a:xfrm>
            <a:off x="457200" y="764953"/>
            <a:ext cx="40425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CCCCCC"/>
                </a:solidFill>
                <a:latin typeface="Cabin"/>
                <a:ea typeface="Cabin"/>
                <a:cs typeface="Cabin"/>
                <a:sym typeface="Cabin"/>
              </a:rPr>
              <a:t>መጠን እና ዝርዝር፡ </a:t>
            </a:r>
            <a:r>
              <a:rPr lang="en-US" sz="1100">
                <a:solidFill>
                  <a:srgbClr val="AAAAAA"/>
                </a:solidFill>
                <a:latin typeface="Average"/>
                <a:ea typeface="Average"/>
                <a:cs typeface="Average"/>
                <a:sym typeface="Average"/>
              </a:rPr>
              <a:t>ቅርጾች፣ መጠኖች እና ኮንቱር።</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US" sz="1100">
                <a:solidFill>
                  <a:srgbClr val="CCCCCC"/>
                </a:solidFill>
                <a:latin typeface="Cabin"/>
                <a:ea typeface="Cabin"/>
                <a:cs typeface="Cabin"/>
                <a:sym typeface="Cabin"/>
              </a:rPr>
              <a:t>النسبة والتفاصيل:</a:t>
            </a:r>
            <a:r>
              <a:rPr lang="en-US" sz="1100">
                <a:solidFill>
                  <a:srgbClr val="AAAAAA"/>
                </a:solidFill>
                <a:latin typeface="Average"/>
                <a:ea typeface="Average"/>
                <a:cs typeface="Average"/>
                <a:sym typeface="Average"/>
              </a:rPr>
              <a:t> الأشكال والأحجام والخطوط العريضة.</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Proporció i detall:</a:t>
            </a:r>
            <a:r>
              <a:rPr lang="en-US" sz="1100">
                <a:solidFill>
                  <a:srgbClr val="AAAAAA"/>
                </a:solidFill>
                <a:latin typeface="Average"/>
                <a:ea typeface="Average"/>
                <a:cs typeface="Average"/>
                <a:sym typeface="Average"/>
              </a:rPr>
              <a:t> formes, mides i contorn.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比例和细节：</a:t>
            </a:r>
            <a:r>
              <a:rPr lang="en-US" sz="1100">
                <a:solidFill>
                  <a:srgbClr val="AAAAAA"/>
                </a:solidFill>
                <a:latin typeface="Average"/>
                <a:ea typeface="Average"/>
                <a:cs typeface="Average"/>
                <a:sym typeface="Average"/>
              </a:rPr>
              <a:t>形状、大小和轮廓。</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US" sz="1100">
                <a:solidFill>
                  <a:srgbClr val="CCCCCC"/>
                </a:solidFill>
                <a:latin typeface="Cabin"/>
                <a:ea typeface="Cabin"/>
                <a:cs typeface="Cabin"/>
                <a:sym typeface="Cabin"/>
              </a:rPr>
              <a:t>تناسب و جزئیات: </a:t>
            </a:r>
            <a:r>
              <a:rPr lang="en-US" sz="1100">
                <a:solidFill>
                  <a:srgbClr val="AAAAAA"/>
                </a:solidFill>
                <a:latin typeface="Average"/>
                <a:ea typeface="Average"/>
                <a:cs typeface="Average"/>
                <a:sym typeface="Average"/>
              </a:rPr>
              <a:t>شکل ها، اندازه ها و کانتور.</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अनुपात और विवरण: </a:t>
            </a:r>
            <a:r>
              <a:rPr lang="en-US" sz="1100">
                <a:solidFill>
                  <a:srgbClr val="AAAAAA"/>
                </a:solidFill>
                <a:latin typeface="Average"/>
                <a:ea typeface="Average"/>
                <a:cs typeface="Average"/>
                <a:sym typeface="Average"/>
              </a:rPr>
              <a:t>आकृतियाँ, आकार और रूपरेखा।</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比率と詳細: </a:t>
            </a:r>
            <a:r>
              <a:rPr lang="en-US" sz="1100">
                <a:solidFill>
                  <a:srgbClr val="AAAAAA"/>
                </a:solidFill>
                <a:latin typeface="Average"/>
                <a:ea typeface="Average"/>
                <a:cs typeface="Average"/>
                <a:sym typeface="Average"/>
              </a:rPr>
              <a:t>形状、サイズ、輪郭。</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비율과 세부 사항:</a:t>
            </a:r>
            <a:r>
              <a:rPr lang="en-US" sz="1100">
                <a:solidFill>
                  <a:srgbClr val="AAAAAA"/>
                </a:solidFill>
                <a:latin typeface="Average"/>
                <a:ea typeface="Average"/>
                <a:cs typeface="Average"/>
                <a:sym typeface="Average"/>
              </a:rPr>
              <a:t> 모양, 크기, 윤곽선.</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Rêje û hûrgulî:</a:t>
            </a:r>
            <a:r>
              <a:rPr lang="en-US" sz="1100">
                <a:solidFill>
                  <a:srgbClr val="AAAAAA"/>
                </a:solidFill>
                <a:latin typeface="Average"/>
                <a:ea typeface="Average"/>
                <a:cs typeface="Average"/>
                <a:sym typeface="Average"/>
              </a:rPr>
              <a:t> Şêwe, mezinahî, û rêgez.</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Proporção e detalhe:</a:t>
            </a:r>
            <a:r>
              <a:rPr lang="en-US" sz="1100">
                <a:solidFill>
                  <a:srgbClr val="AAAAAA"/>
                </a:solidFill>
                <a:latin typeface="Average"/>
                <a:ea typeface="Average"/>
                <a:cs typeface="Average"/>
                <a:sym typeface="Average"/>
              </a:rPr>
              <a:t> formas, tamanhos e contornos.</a:t>
            </a:r>
            <a:endParaRPr b="1" sz="850">
              <a:solidFill>
                <a:srgbClr val="CCCCCC"/>
              </a:solidFill>
              <a:latin typeface="Cabin"/>
              <a:ea typeface="Cabin"/>
              <a:cs typeface="Cabin"/>
              <a:sym typeface="Cabin"/>
            </a:endParaRPr>
          </a:p>
        </p:txBody>
      </p:sp>
      <p:sp>
        <p:nvSpPr>
          <p:cNvPr id="472" name="Google Shape;472;p83"/>
          <p:cNvSpPr txBox="1"/>
          <p:nvPr/>
        </p:nvSpPr>
        <p:spPr>
          <a:xfrm>
            <a:off x="4457700" y="748575"/>
            <a:ext cx="46863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CCCCCC"/>
                </a:solidFill>
                <a:latin typeface="Cabin"/>
                <a:ea typeface="Cabin"/>
                <a:cs typeface="Cabin"/>
                <a:sym typeface="Cabin"/>
              </a:rPr>
              <a:t>ਅਨੁਪਾਤ ਅਤੇ ਵੇਰਵੇ:</a:t>
            </a:r>
            <a:r>
              <a:rPr lang="en-US" sz="1100">
                <a:solidFill>
                  <a:srgbClr val="AAAAAA"/>
                </a:solidFill>
                <a:latin typeface="Average"/>
                <a:ea typeface="Average"/>
                <a:cs typeface="Average"/>
                <a:sym typeface="Average"/>
              </a:rPr>
              <a:t> ਆਕਾਰ, ਆਕਾਰ ਅਤੇ ਸਮਰੂਪ।</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Пропорции и детали:</a:t>
            </a:r>
            <a:r>
              <a:rPr lang="en-US" sz="1100">
                <a:solidFill>
                  <a:srgbClr val="AAAAAA"/>
                </a:solidFill>
                <a:latin typeface="Average"/>
                <a:ea typeface="Average"/>
                <a:cs typeface="Average"/>
                <a:sym typeface="Average"/>
              </a:rPr>
              <a:t> формы, размеры и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Saamiga iyo faahfaahinta:</a:t>
            </a:r>
            <a:r>
              <a:rPr lang="en-US" sz="1100">
                <a:solidFill>
                  <a:srgbClr val="AAAAAA"/>
                </a:solidFill>
                <a:latin typeface="Average"/>
                <a:ea typeface="Average"/>
                <a:cs typeface="Average"/>
                <a:sym typeface="Average"/>
              </a:rPr>
              <a:t> Qaababka, cabbirrada, iyo kontoorka.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Proporción y detalle: </a:t>
            </a:r>
            <a:r>
              <a:rPr lang="en-US" sz="1100">
                <a:solidFill>
                  <a:srgbClr val="AAAAAA"/>
                </a:solidFill>
                <a:latin typeface="Average"/>
                <a:ea typeface="Average"/>
                <a:cs typeface="Average"/>
                <a:sym typeface="Average"/>
              </a:rPr>
              <a:t>Formas, tamaños y contornos.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Uwiano na undani:</a:t>
            </a:r>
            <a:r>
              <a:rPr lang="en-US" sz="1100">
                <a:solidFill>
                  <a:srgbClr val="AAAAAA"/>
                </a:solidFill>
                <a:latin typeface="Average"/>
                <a:ea typeface="Average"/>
                <a:cs typeface="Average"/>
                <a:sym typeface="Average"/>
              </a:rPr>
              <a:t> Maumbo, ukubwa, na contour.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Proporsyon at detalye:</a:t>
            </a:r>
            <a:r>
              <a:rPr lang="en-US" sz="1100">
                <a:solidFill>
                  <a:srgbClr val="AAAAAA"/>
                </a:solidFill>
                <a:latin typeface="Average"/>
                <a:ea typeface="Average"/>
                <a:cs typeface="Average"/>
                <a:sym typeface="Average"/>
              </a:rPr>
              <a:t> Mga hugis, sukat, at tabas.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Oran ve detay:</a:t>
            </a:r>
            <a:r>
              <a:rPr lang="en-US" sz="1100">
                <a:solidFill>
                  <a:srgbClr val="AAAAAA"/>
                </a:solidFill>
                <a:latin typeface="Average"/>
                <a:ea typeface="Average"/>
                <a:cs typeface="Average"/>
                <a:sym typeface="Average"/>
              </a:rPr>
              <a:t> Şekiller, boyutlar ve konturlar.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Пропорції та деталі:</a:t>
            </a:r>
            <a:r>
              <a:rPr lang="en-US" sz="1100">
                <a:solidFill>
                  <a:srgbClr val="AAAAAA"/>
                </a:solidFill>
                <a:latin typeface="Average"/>
                <a:ea typeface="Average"/>
                <a:cs typeface="Average"/>
                <a:sym typeface="Average"/>
              </a:rPr>
              <a:t> форми, розміри та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Tỷ lệ và chi tiết: </a:t>
            </a:r>
            <a:r>
              <a:rPr lang="en-US" sz="1100">
                <a:solidFill>
                  <a:srgbClr val="AAAAAA"/>
                </a:solidFill>
                <a:latin typeface="Average"/>
                <a:ea typeface="Average"/>
                <a:cs typeface="Average"/>
                <a:sym typeface="Average"/>
              </a:rPr>
              <a:t>Hình dạng, kích thước và đường viền.</a:t>
            </a:r>
            <a:endParaRPr b="1" sz="1100">
              <a:solidFill>
                <a:srgbClr val="CCCCCC"/>
              </a:solidFill>
              <a:latin typeface="Cabin"/>
              <a:ea typeface="Cabin"/>
              <a:cs typeface="Cabin"/>
              <a:sym typeface="Cabin"/>
            </a:endParaRPr>
          </a:p>
        </p:txBody>
      </p:sp>
      <p:sp>
        <p:nvSpPr>
          <p:cNvPr id="473" name="Google Shape;473;p83"/>
          <p:cNvSpPr txBox="1"/>
          <p:nvPr/>
        </p:nvSpPr>
        <p:spPr>
          <a:xfrm>
            <a:off x="457200" y="2756301"/>
            <a:ext cx="40425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CCCCCC"/>
                </a:solidFill>
                <a:latin typeface="Cabin"/>
                <a:ea typeface="Cabin"/>
                <a:cs typeface="Cabin"/>
                <a:sym typeface="Cabin"/>
              </a:rPr>
              <a:t>የጥላ ቴክኒክ: </a:t>
            </a:r>
            <a:r>
              <a:rPr lang="en-US" sz="1100">
                <a:solidFill>
                  <a:srgbClr val="AAAAAA"/>
                </a:solidFill>
                <a:latin typeface="Average"/>
                <a:ea typeface="Average"/>
                <a:cs typeface="Average"/>
                <a:sym typeface="Average"/>
              </a:rPr>
              <a:t>ጥልቅ ጥቁር ቀለሞች, ለስላሳ, ቅልቅል.</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US" sz="1100">
                <a:solidFill>
                  <a:srgbClr val="CCCCCC"/>
                </a:solidFill>
                <a:latin typeface="Cabin"/>
                <a:ea typeface="Cabin"/>
                <a:cs typeface="Cabin"/>
                <a:sym typeface="Cabin"/>
              </a:rPr>
              <a:t>تقنية التظليل: </a:t>
            </a:r>
            <a:r>
              <a:rPr lang="en-US" sz="1100">
                <a:solidFill>
                  <a:srgbClr val="AAAAAA"/>
                </a:solidFill>
                <a:latin typeface="Average"/>
                <a:ea typeface="Average"/>
                <a:cs typeface="Average"/>
                <a:sym typeface="Average"/>
              </a:rPr>
              <a:t>ألوان سوداء عميقة، ناعمة، مزج.</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Tècnica d'ombrejat:</a:t>
            </a:r>
            <a:r>
              <a:rPr lang="en-US" sz="1100">
                <a:solidFill>
                  <a:srgbClr val="AAAAAA"/>
                </a:solidFill>
                <a:latin typeface="Average"/>
                <a:ea typeface="Average"/>
                <a:cs typeface="Average"/>
                <a:sym typeface="Average"/>
              </a:rPr>
              <a:t> colors negres profunds, suaus, barrejats.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阴影技术：</a:t>
            </a:r>
            <a:r>
              <a:rPr lang="en-US" sz="1100">
                <a:solidFill>
                  <a:srgbClr val="AAAAAA"/>
                </a:solidFill>
                <a:latin typeface="Average"/>
                <a:ea typeface="Average"/>
                <a:cs typeface="Average"/>
                <a:sym typeface="Average"/>
              </a:rPr>
              <a:t>深黑色，平滑，混合。</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US" sz="1100">
                <a:solidFill>
                  <a:srgbClr val="CCCCCC"/>
                </a:solidFill>
                <a:latin typeface="Cabin"/>
                <a:ea typeface="Cabin"/>
                <a:cs typeface="Cabin"/>
                <a:sym typeface="Cabin"/>
              </a:rPr>
              <a:t>تکنیک سایه‌زنی: </a:t>
            </a:r>
            <a:r>
              <a:rPr lang="en-US" sz="1100">
                <a:solidFill>
                  <a:srgbClr val="AAAAAA"/>
                </a:solidFill>
                <a:latin typeface="Average"/>
                <a:ea typeface="Average"/>
                <a:cs typeface="Average"/>
                <a:sym typeface="Average"/>
              </a:rPr>
              <a:t>رنگ‌های سیاه عمیق، صاف، ترکیبی.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छायांकन तकनीक:</a:t>
            </a:r>
            <a:r>
              <a:rPr lang="en-US" sz="1100">
                <a:solidFill>
                  <a:srgbClr val="AAAAAA"/>
                </a:solidFill>
                <a:latin typeface="Average"/>
                <a:ea typeface="Average"/>
                <a:cs typeface="Average"/>
                <a:sym typeface="Average"/>
              </a:rPr>
              <a:t> गहरे काले रंग, चिकना, सम्मिश्रण।</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シェーディングテクニック:</a:t>
            </a:r>
            <a:r>
              <a:rPr lang="en-US" sz="1100">
                <a:solidFill>
                  <a:srgbClr val="AAAAAA"/>
                </a:solidFill>
                <a:latin typeface="Average"/>
                <a:ea typeface="Average"/>
                <a:cs typeface="Average"/>
                <a:sym typeface="Average"/>
              </a:rPr>
              <a:t> 深い黒色、滑らか、ブレンド。</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음영 기법: </a:t>
            </a:r>
            <a:r>
              <a:rPr lang="en-US" sz="1100">
                <a:solidFill>
                  <a:srgbClr val="AAAAAA"/>
                </a:solidFill>
                <a:latin typeface="Average"/>
                <a:ea typeface="Average"/>
                <a:cs typeface="Average"/>
                <a:sym typeface="Average"/>
              </a:rPr>
              <a:t>진한 검은색, 매끄럽고 혼합됨.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Teknîka şidandinê: </a:t>
            </a:r>
            <a:r>
              <a:rPr lang="en-US" sz="1100">
                <a:solidFill>
                  <a:srgbClr val="AAAAAA"/>
                </a:solidFill>
                <a:latin typeface="Average"/>
                <a:ea typeface="Average"/>
                <a:cs typeface="Average"/>
                <a:sym typeface="Average"/>
              </a:rPr>
              <a:t>Rengên reş ên kûr, nerm, tevlihev.</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Técnica de sombreamento:</a:t>
            </a:r>
            <a:r>
              <a:rPr lang="en-US" sz="1100">
                <a:solidFill>
                  <a:srgbClr val="AAAAAA"/>
                </a:solidFill>
                <a:latin typeface="Average"/>
                <a:ea typeface="Average"/>
                <a:cs typeface="Average"/>
                <a:sym typeface="Average"/>
              </a:rPr>
              <a:t> Cores pretas profundas, suaves e mescladas.</a:t>
            </a:r>
            <a:endParaRPr b="1" sz="850">
              <a:solidFill>
                <a:srgbClr val="CCCCCC"/>
              </a:solidFill>
              <a:latin typeface="Cabin"/>
              <a:ea typeface="Cabin"/>
              <a:cs typeface="Cabin"/>
              <a:sym typeface="Cabin"/>
            </a:endParaRPr>
          </a:p>
        </p:txBody>
      </p:sp>
      <p:sp>
        <p:nvSpPr>
          <p:cNvPr id="474" name="Google Shape;474;p83"/>
          <p:cNvSpPr txBox="1"/>
          <p:nvPr/>
        </p:nvSpPr>
        <p:spPr>
          <a:xfrm>
            <a:off x="4457700" y="2756308"/>
            <a:ext cx="46863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CCCCCC"/>
                </a:solidFill>
                <a:latin typeface="Cabin"/>
                <a:ea typeface="Cabin"/>
                <a:cs typeface="Cabin"/>
                <a:sym typeface="Cabin"/>
              </a:rPr>
              <a:t>ਸ਼ੇਡਿੰਗ ਤਕਨੀਕ:</a:t>
            </a:r>
            <a:r>
              <a:rPr lang="en-US" sz="1100">
                <a:solidFill>
                  <a:srgbClr val="AAAAAA"/>
                </a:solidFill>
                <a:latin typeface="Average"/>
                <a:ea typeface="Average"/>
                <a:cs typeface="Average"/>
                <a:sym typeface="Average"/>
              </a:rPr>
              <a:t> ਡੂੰਘੇ ਕਾਲੇ ਰੰਗ, ਨਿਰਵਿਘਨ, ਮਿਸ਼ਰਣ।</a:t>
            </a:r>
            <a:endParaRPr b="1" sz="850">
              <a:solidFill>
                <a:srgbClr val="CCCCCC"/>
              </a:solidFill>
              <a:latin typeface="Cabin"/>
              <a:ea typeface="Cabin"/>
              <a:cs typeface="Cabin"/>
              <a:sym typeface="Cabin"/>
            </a:endParaRPr>
          </a:p>
          <a:p>
            <a:pPr indent="0" lvl="0" marL="0" rtl="0" algn="l">
              <a:spcBef>
                <a:spcPts val="0"/>
              </a:spcBef>
              <a:spcAft>
                <a:spcPts val="0"/>
              </a:spcAft>
              <a:buNone/>
            </a:pPr>
            <a:r>
              <a:rPr b="1" lang="en-US" sz="1100">
                <a:solidFill>
                  <a:srgbClr val="CCCCCC"/>
                </a:solidFill>
                <a:latin typeface="Cabin"/>
                <a:ea typeface="Cabin"/>
                <a:cs typeface="Cabin"/>
                <a:sym typeface="Cabin"/>
              </a:rPr>
              <a:t>Техника штриховки:</a:t>
            </a:r>
            <a:r>
              <a:rPr lang="en-US" sz="1100">
                <a:solidFill>
                  <a:srgbClr val="AAAAAA"/>
                </a:solidFill>
                <a:latin typeface="Average"/>
                <a:ea typeface="Average"/>
                <a:cs typeface="Average"/>
                <a:sym typeface="Average"/>
              </a:rPr>
              <a:t> Глубокие черные цвета, плавные переходы, смешивание.</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Farsamada hadhka:</a:t>
            </a:r>
            <a:r>
              <a:rPr lang="en-US" sz="1100">
                <a:solidFill>
                  <a:srgbClr val="AAAAAA"/>
                </a:solidFill>
                <a:latin typeface="Average"/>
                <a:ea typeface="Average"/>
                <a:cs typeface="Average"/>
                <a:sym typeface="Average"/>
              </a:rPr>
              <a:t> Midab madow oo qoto dheer, siman, isku dhafan.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Técnica de sombreado:</a:t>
            </a:r>
            <a:r>
              <a:rPr lang="en-US" sz="1100">
                <a:solidFill>
                  <a:srgbClr val="AAAAAA"/>
                </a:solidFill>
                <a:latin typeface="Average"/>
                <a:ea typeface="Average"/>
                <a:cs typeface="Average"/>
                <a:sym typeface="Average"/>
              </a:rPr>
              <a:t> Colores negros profundos, suaves y difuminados.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Mbinu ya kivuli: </a:t>
            </a:r>
            <a:r>
              <a:rPr lang="en-US" sz="1100">
                <a:solidFill>
                  <a:srgbClr val="AAAAAA"/>
                </a:solidFill>
                <a:latin typeface="Average"/>
                <a:ea typeface="Average"/>
                <a:cs typeface="Average"/>
                <a:sym typeface="Average"/>
              </a:rPr>
              <a:t>Rangi nyeusi za kina, laini, zinazochanganya.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Pamamaraan ng pagtatabing: </a:t>
            </a:r>
            <a:r>
              <a:rPr lang="en-US" sz="1100">
                <a:solidFill>
                  <a:srgbClr val="AAAAAA"/>
                </a:solidFill>
                <a:latin typeface="Average"/>
                <a:ea typeface="Average"/>
                <a:cs typeface="Average"/>
                <a:sym typeface="Average"/>
              </a:rPr>
              <a:t>Malalim na itim na kulay, makinis, pinaghalong.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Gölgelendirme tekniği:</a:t>
            </a:r>
            <a:r>
              <a:rPr lang="en-US" sz="1100">
                <a:solidFill>
                  <a:srgbClr val="AAAAAA"/>
                </a:solidFill>
                <a:latin typeface="Average"/>
                <a:ea typeface="Average"/>
                <a:cs typeface="Average"/>
                <a:sym typeface="Average"/>
              </a:rPr>
              <a:t> Koyu siyah renkler, yumuşak, harmanlama.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Техніка затінення:</a:t>
            </a:r>
            <a:r>
              <a:rPr lang="en-US" sz="1100">
                <a:solidFill>
                  <a:srgbClr val="AAAAAA"/>
                </a:solidFill>
                <a:latin typeface="Average"/>
                <a:ea typeface="Average"/>
                <a:cs typeface="Average"/>
                <a:sym typeface="Average"/>
              </a:rPr>
              <a:t> глибокі чорні кольори, згладжування, змішування.</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Kỹ thuật tạo bóng: </a:t>
            </a:r>
            <a:r>
              <a:rPr lang="en-US" sz="1100">
                <a:solidFill>
                  <a:srgbClr val="AAAAAA"/>
                </a:solidFill>
                <a:latin typeface="Average"/>
                <a:ea typeface="Average"/>
                <a:cs typeface="Average"/>
                <a:sym typeface="Average"/>
              </a:rPr>
              <a:t>Màu đen đậm, mịn, hòa trộn.</a:t>
            </a:r>
            <a:endParaRPr>
              <a:solidFill>
                <a:srgbClr val="CACACA"/>
              </a:solidFill>
              <a:latin typeface="Average"/>
              <a:ea typeface="Average"/>
              <a:cs typeface="Average"/>
              <a:sym typeface="Average"/>
            </a:endParaRPr>
          </a:p>
          <a:p>
            <a:pPr indent="0" lvl="0" marL="0" rtl="0" algn="l">
              <a:spcBef>
                <a:spcPts val="0"/>
              </a:spcBef>
              <a:spcAft>
                <a:spcPts val="0"/>
              </a:spcAft>
              <a:buNone/>
            </a:pPr>
            <a:r>
              <a:t/>
            </a:r>
            <a:endParaRPr b="1" sz="850">
              <a:solidFill>
                <a:srgbClr val="CCCCCC"/>
              </a:solidFill>
              <a:latin typeface="Cabin"/>
              <a:ea typeface="Cabin"/>
              <a:cs typeface="Cabin"/>
              <a:sym typeface="Cabin"/>
            </a:endParaRPr>
          </a:p>
        </p:txBody>
      </p:sp>
      <p:sp>
        <p:nvSpPr>
          <p:cNvPr id="475" name="Google Shape;475;p83"/>
          <p:cNvSpPr txBox="1"/>
          <p:nvPr/>
        </p:nvSpPr>
        <p:spPr>
          <a:xfrm>
            <a:off x="457200" y="5131425"/>
            <a:ext cx="40425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CCCCCC"/>
                </a:solidFill>
                <a:latin typeface="Cabin"/>
                <a:ea typeface="Cabin"/>
                <a:cs typeface="Cabin"/>
                <a:sym typeface="Cabin"/>
              </a:rPr>
              <a:t>ቅንብር፡</a:t>
            </a:r>
            <a:r>
              <a:rPr lang="en-US" sz="1100">
                <a:solidFill>
                  <a:srgbClr val="AAAAAA"/>
                </a:solidFill>
                <a:latin typeface="Average"/>
                <a:ea typeface="Average"/>
                <a:cs typeface="Average"/>
                <a:sym typeface="Average"/>
              </a:rPr>
              <a:t> ሙሉ፣ ሙሉ፣ የተጠናቀቀ እና ሚዛናዊ።</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US" sz="1100">
                <a:solidFill>
                  <a:srgbClr val="CCCCCC"/>
                </a:solidFill>
                <a:latin typeface="Cabin"/>
                <a:ea typeface="Cabin"/>
                <a:cs typeface="Cabin"/>
                <a:sym typeface="Cabin"/>
              </a:rPr>
              <a:t>التكوين: </a:t>
            </a:r>
            <a:r>
              <a:rPr lang="en-US" sz="1100">
                <a:solidFill>
                  <a:srgbClr val="AAAAAA"/>
                </a:solidFill>
                <a:latin typeface="Average"/>
                <a:ea typeface="Average"/>
                <a:cs typeface="Average"/>
                <a:sym typeface="Average"/>
              </a:rPr>
              <a:t>كامل، شامل، منتهٍ، ومتوازن.</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Composició: </a:t>
            </a:r>
            <a:r>
              <a:rPr lang="en-US" sz="1100">
                <a:solidFill>
                  <a:srgbClr val="AAAAAA"/>
                </a:solidFill>
                <a:latin typeface="Average"/>
                <a:ea typeface="Average"/>
                <a:cs typeface="Average"/>
                <a:sym typeface="Average"/>
              </a:rPr>
              <a:t>Complet, ple, acabat i equilibrat.</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构图：</a:t>
            </a:r>
            <a:r>
              <a:rPr lang="en-US" sz="1100">
                <a:solidFill>
                  <a:srgbClr val="AAAAAA"/>
                </a:solidFill>
                <a:latin typeface="Average"/>
                <a:ea typeface="Average"/>
                <a:cs typeface="Average"/>
                <a:sym typeface="Average"/>
              </a:rPr>
              <a:t>完整、充分、完善、平衡。</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US" sz="1100">
                <a:solidFill>
                  <a:srgbClr val="CCCCCC"/>
                </a:solidFill>
                <a:latin typeface="Cabin"/>
                <a:ea typeface="Cabin"/>
                <a:cs typeface="Cabin"/>
                <a:sym typeface="Cabin"/>
              </a:rPr>
              <a:t>ترکیب: </a:t>
            </a:r>
            <a:r>
              <a:rPr lang="en-US" sz="1100">
                <a:solidFill>
                  <a:srgbClr val="AAAAAA"/>
                </a:solidFill>
                <a:latin typeface="Average"/>
                <a:ea typeface="Average"/>
                <a:cs typeface="Average"/>
                <a:sym typeface="Average"/>
              </a:rPr>
              <a:t>کامل، کامل، تمام شده و متعادل.</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रचना:</a:t>
            </a:r>
            <a:r>
              <a:rPr lang="en-US" sz="1100">
                <a:solidFill>
                  <a:srgbClr val="AAAAAA"/>
                </a:solidFill>
                <a:latin typeface="Average"/>
                <a:ea typeface="Average"/>
                <a:cs typeface="Average"/>
                <a:sym typeface="Average"/>
              </a:rPr>
              <a:t> पूर्ण, सम्पूर्ण, समाप्त और संतुलित।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構成:</a:t>
            </a:r>
            <a:r>
              <a:rPr lang="en-US" sz="1100">
                <a:solidFill>
                  <a:srgbClr val="AAAAAA"/>
                </a:solidFill>
                <a:latin typeface="Average"/>
                <a:ea typeface="Average"/>
                <a:cs typeface="Average"/>
                <a:sym typeface="Average"/>
              </a:rPr>
              <a:t> 完全、充実、完成、バランス。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구성:</a:t>
            </a:r>
            <a:r>
              <a:rPr lang="en-US" sz="1100">
                <a:solidFill>
                  <a:srgbClr val="AAAAAA"/>
                </a:solidFill>
                <a:latin typeface="Average"/>
                <a:ea typeface="Average"/>
                <a:cs typeface="Average"/>
                <a:sym typeface="Average"/>
              </a:rPr>
              <a:t> 완벽하고, 충만하고, 완성되었으며, 균형 잡혀 있음.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Pêkhatin: </a:t>
            </a:r>
            <a:r>
              <a:rPr lang="en-US" sz="1100">
                <a:solidFill>
                  <a:srgbClr val="AAAAAA"/>
                </a:solidFill>
                <a:latin typeface="Average"/>
                <a:ea typeface="Average"/>
                <a:cs typeface="Average"/>
                <a:sym typeface="Average"/>
              </a:rPr>
              <a:t>Temam, tije, qedandî û hevseng.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Composição</a:t>
            </a:r>
            <a:r>
              <a:rPr lang="en-US" sz="1100">
                <a:solidFill>
                  <a:srgbClr val="AAAAAA"/>
                </a:solidFill>
                <a:latin typeface="Average"/>
                <a:ea typeface="Average"/>
                <a:cs typeface="Average"/>
                <a:sym typeface="Average"/>
              </a:rPr>
              <a:t>: Completa, plena, acabada e equilibrada.</a:t>
            </a:r>
            <a:endParaRPr b="1" sz="850">
              <a:solidFill>
                <a:srgbClr val="CCCCCC"/>
              </a:solidFill>
              <a:latin typeface="Cabin"/>
              <a:ea typeface="Cabin"/>
              <a:cs typeface="Cabin"/>
              <a:sym typeface="Cabin"/>
            </a:endParaRPr>
          </a:p>
        </p:txBody>
      </p:sp>
      <p:sp>
        <p:nvSpPr>
          <p:cNvPr id="476" name="Google Shape;476;p83"/>
          <p:cNvSpPr txBox="1"/>
          <p:nvPr/>
        </p:nvSpPr>
        <p:spPr>
          <a:xfrm>
            <a:off x="4457700" y="5131426"/>
            <a:ext cx="46863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CCCCCC"/>
                </a:solidFill>
                <a:latin typeface="Cabin"/>
                <a:ea typeface="Cabin"/>
                <a:cs typeface="Cabin"/>
                <a:sym typeface="Cabin"/>
              </a:rPr>
              <a:t>ਰਚਨਾ: </a:t>
            </a:r>
            <a:r>
              <a:rPr lang="en-US" sz="1100">
                <a:solidFill>
                  <a:srgbClr val="AAAAAA"/>
                </a:solidFill>
                <a:latin typeface="Average"/>
                <a:ea typeface="Average"/>
                <a:cs typeface="Average"/>
                <a:sym typeface="Average"/>
              </a:rPr>
              <a:t>ਸੰਪੂਰਨ, ਸੰਪੂਰਨ, ਮੁਕੰਮਲ ਅਤੇ ਸੰਤੁਲਿਤ।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Состав:</a:t>
            </a:r>
            <a:r>
              <a:rPr lang="en-US" sz="1100">
                <a:solidFill>
                  <a:srgbClr val="AAAAAA"/>
                </a:solidFill>
                <a:latin typeface="Average"/>
                <a:ea typeface="Average"/>
                <a:cs typeface="Average"/>
                <a:sym typeface="Average"/>
              </a:rPr>
              <a:t> полный, завершенный, законченный и сбалансированный.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Halabuurka:</a:t>
            </a:r>
            <a:r>
              <a:rPr lang="en-US" sz="1100">
                <a:solidFill>
                  <a:srgbClr val="AAAAAA"/>
                </a:solidFill>
                <a:latin typeface="Average"/>
                <a:ea typeface="Average"/>
                <a:cs typeface="Average"/>
                <a:sym typeface="Average"/>
              </a:rPr>
              <a:t> Dhammaystir, buuxa, dhammaystiran, oo dheellitiran.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Composición: </a:t>
            </a:r>
            <a:r>
              <a:rPr lang="en-US" sz="1100">
                <a:solidFill>
                  <a:srgbClr val="AAAAAA"/>
                </a:solidFill>
                <a:latin typeface="Average"/>
                <a:ea typeface="Average"/>
                <a:cs typeface="Average"/>
                <a:sym typeface="Average"/>
              </a:rPr>
              <a:t>Completa, plena, acabada y equilibrada.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Muundo: </a:t>
            </a:r>
            <a:r>
              <a:rPr lang="en-US" sz="1100">
                <a:solidFill>
                  <a:srgbClr val="AAAAAA"/>
                </a:solidFill>
                <a:latin typeface="Average"/>
                <a:ea typeface="Average"/>
                <a:cs typeface="Average"/>
                <a:sym typeface="Average"/>
              </a:rPr>
              <a:t>Kamili, kamili, imekamilika, na yenye usawa.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Komposisyon:</a:t>
            </a:r>
            <a:r>
              <a:rPr lang="en-US" sz="1100">
                <a:solidFill>
                  <a:srgbClr val="AAAAAA"/>
                </a:solidFill>
                <a:latin typeface="Average"/>
                <a:ea typeface="Average"/>
                <a:cs typeface="Average"/>
                <a:sym typeface="Average"/>
              </a:rPr>
              <a:t> Kumpleto, buo, tapos, at balanse.</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Kompozisyon:</a:t>
            </a:r>
            <a:r>
              <a:rPr lang="en-US" sz="1100">
                <a:solidFill>
                  <a:srgbClr val="AAAAAA"/>
                </a:solidFill>
                <a:latin typeface="Average"/>
                <a:ea typeface="Average"/>
                <a:cs typeface="Average"/>
                <a:sym typeface="Average"/>
              </a:rPr>
              <a:t> Tam, eksiksiz, tamamlanmış ve dengeli.</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Склад:</a:t>
            </a:r>
            <a:r>
              <a:rPr lang="en-US" sz="1100">
                <a:solidFill>
                  <a:srgbClr val="AAAAAA"/>
                </a:solidFill>
                <a:latin typeface="Average"/>
                <a:ea typeface="Average"/>
                <a:cs typeface="Average"/>
                <a:sym typeface="Average"/>
              </a:rPr>
              <a:t> Повний, повний, завершений і збалансований.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Thành phần:</a:t>
            </a:r>
            <a:r>
              <a:rPr lang="en-US" sz="1100">
                <a:solidFill>
                  <a:srgbClr val="AAAAAA"/>
                </a:solidFill>
                <a:latin typeface="Average"/>
                <a:ea typeface="Average"/>
                <a:cs typeface="Average"/>
                <a:sym typeface="Average"/>
              </a:rPr>
              <a:t> Hoàn chỉnh, đầy đủ, hoàn thiện và cân bằng.</a:t>
            </a:r>
            <a:endParaRPr b="1" sz="1100">
              <a:solidFill>
                <a:srgbClr val="CCCCCC"/>
              </a:solidFill>
              <a:latin typeface="Cabin"/>
              <a:ea typeface="Cabin"/>
              <a:cs typeface="Cabin"/>
              <a:sym typeface="Cabi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descr="Translations" id="481" name="Google Shape;481;p84"/>
          <p:cNvSpPr txBox="1"/>
          <p:nvPr/>
        </p:nvSpPr>
        <p:spPr>
          <a:xfrm>
            <a:off x="0" y="0"/>
            <a:ext cx="3198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4800">
                <a:solidFill>
                  <a:srgbClr val="FFFFFF"/>
                </a:solidFill>
                <a:latin typeface="Oswald"/>
                <a:ea typeface="Oswald"/>
                <a:cs typeface="Oswald"/>
                <a:sym typeface="Oswald"/>
              </a:rPr>
              <a:t>I can't take photos or answer questions after I call cleanup.</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US" sz="4800">
                <a:solidFill>
                  <a:srgbClr val="FFFFFF"/>
                </a:solidFill>
                <a:latin typeface="Oswald"/>
                <a:ea typeface="Oswald"/>
                <a:cs typeface="Oswald"/>
                <a:sym typeface="Oswald"/>
              </a:rPr>
              <a:t>😔</a:t>
            </a:r>
            <a:endParaRPr sz="4800">
              <a:solidFill>
                <a:srgbClr val="FFFFFF"/>
              </a:solidFill>
              <a:latin typeface="Oswald"/>
              <a:ea typeface="Oswald"/>
              <a:cs typeface="Oswald"/>
              <a:sym typeface="Oswald"/>
            </a:endParaRPr>
          </a:p>
        </p:txBody>
      </p:sp>
      <p:sp>
        <p:nvSpPr>
          <p:cNvPr descr="Translations" id="482" name="Google Shape;482;p84"/>
          <p:cNvSpPr txBox="1"/>
          <p:nvPr/>
        </p:nvSpPr>
        <p:spPr>
          <a:xfrm>
            <a:off x="3155900" y="0"/>
            <a:ext cx="5988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450">
                <a:solidFill>
                  <a:srgbClr val="AAAAAA"/>
                </a:solidFill>
                <a:latin typeface="Average"/>
                <a:ea typeface="Average"/>
                <a:cs typeface="Average"/>
                <a:sym typeface="Average"/>
              </a:rPr>
              <a:t>ማጽዳት ከጠራሁ በኋላ ፎቶዎችን ማንሳት ወይም ጥያቄዎችን መመለስ አልችልም።</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US" sz="1450">
                <a:solidFill>
                  <a:srgbClr val="AAAAAA"/>
                </a:solidFill>
                <a:latin typeface="Average"/>
                <a:ea typeface="Average"/>
                <a:cs typeface="Average"/>
                <a:sym typeface="Average"/>
              </a:rPr>
              <a:t>لا أستطيع التقاط الصور أو الإجابة على الأسئلة بعد أن اتصل بالتنظيف.</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No puc fer fotos ni respondre preguntes després de trucar a neteja.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打扫完之后我不能拍照或回答问题。</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US" sz="1450">
                <a:solidFill>
                  <a:srgbClr val="AAAAAA"/>
                </a:solidFill>
                <a:latin typeface="Average"/>
                <a:ea typeface="Average"/>
                <a:cs typeface="Average"/>
                <a:sym typeface="Average"/>
              </a:rPr>
              <a:t>بعد از تماس با پاکسازی نمی‌توانم عکس بگیرم یا به سؤالات پاسخ دهم.</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मैं सफाई के लिए कॉल करने के बाद फोटो नहीं ले सकता या प्रश्नों का उत्तर नहीं दे सकता।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清掃を依頼した後は、写真を撮ったり質問に答えたりすることはできません。</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청소를 요청한 후에는 사진을 찍을 수 없고 질문에 답할 수도 없습니다.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Piştî ku ez gazî paqijiyê dikim ez nikarim wêneyan bigirim an jî bersiva pirsan bidim.</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Não posso tirar fotos nem responder perguntas depois de ligar para a limpeza.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ਕਲੀਨਅੱਪ ਕਾਲ ਕਰਨ ਤੋਂ ਬਾਅਦ ਮੈਂ ਫੋਟੋਆਂ ਨਹੀਂ ਲੈ ਸਕਦਾ ਜਾਂ ਸਵਾਲਾਂ ਦੇ ਜਵਾਬ ਨਹੀਂ ਦੇ ਸਕਦਾ/ਸਕਦੀ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Я не могу делать фотографии или отвечать на вопросы после того, как вызову службу уборки.</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Ma qaadi karo sawiro ama kama jawaabi karo su'aalaha ka dib marka aan waco nadiifinta.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No puedo tomar fotografías ni responder preguntas después de llamar a limpieza.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Siwezi kupiga picha au kujibu maswali baada ya kuita usafishaji.</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Hindi ako maaaring kumuha ng litrato o sumagot ng mga tanong pagkatapos kong tumawag sa paglilinis.</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Temizlik çağırdıktan sonra fotoğraf çekemiyorum veya soruları cevaplayamıyorum.</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Я не можу фотографувати чи відповідати на запитання після того, як зателефонував до прибирання.</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Tôi không thể chụp ảnh hoặc trả lời câu hỏi sau khi gọi dọn dẹp.</a:t>
            </a:r>
            <a:endParaRPr sz="1450">
              <a:solidFill>
                <a:srgbClr val="CACACA"/>
              </a:solidFill>
              <a:latin typeface="Average"/>
              <a:ea typeface="Average"/>
              <a:cs typeface="Average"/>
              <a:sym typeface="Averag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86"/>
          <p:cNvSpPr txBox="1"/>
          <p:nvPr/>
        </p:nvSpPr>
        <p:spPr>
          <a:xfrm>
            <a:off x="0" y="0"/>
            <a:ext cx="3212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4500">
                <a:solidFill>
                  <a:srgbClr val="E06666"/>
                </a:solidFill>
                <a:latin typeface="Oswald"/>
                <a:ea typeface="Oswald"/>
                <a:cs typeface="Oswald"/>
                <a:sym typeface="Oswald"/>
              </a:rPr>
              <a:t>Don’t</a:t>
            </a:r>
            <a:r>
              <a:rPr lang="en-US" sz="4500">
                <a:solidFill>
                  <a:srgbClr val="FFFFFF"/>
                </a:solidFill>
                <a:latin typeface="Oswald"/>
                <a:ea typeface="Oswald"/>
                <a:cs typeface="Oswald"/>
                <a:sym typeface="Oswald"/>
              </a:rPr>
              <a:t> focus on making a </a:t>
            </a:r>
            <a:r>
              <a:rPr lang="en-US" sz="4500">
                <a:solidFill>
                  <a:srgbClr val="E06666"/>
                </a:solidFill>
                <a:latin typeface="Oswald"/>
                <a:ea typeface="Oswald"/>
                <a:cs typeface="Oswald"/>
                <a:sym typeface="Oswald"/>
              </a:rPr>
              <a:t>perfect portrait</a:t>
            </a:r>
            <a:r>
              <a:rPr lang="en-US" sz="4500">
                <a:solidFill>
                  <a:srgbClr val="FFFFFF"/>
                </a:solidFill>
                <a:latin typeface="Oswald"/>
                <a:ea typeface="Oswald"/>
                <a:cs typeface="Oswald"/>
                <a:sym typeface="Oswald"/>
              </a:rPr>
              <a:t>.  </a:t>
            </a:r>
            <a:endParaRPr sz="3600">
              <a:solidFill>
                <a:srgbClr val="FFFFFF"/>
              </a:solidFill>
              <a:latin typeface="Average"/>
              <a:ea typeface="Average"/>
              <a:cs typeface="Average"/>
              <a:sym typeface="Average"/>
            </a:endParaRPr>
          </a:p>
          <a:p>
            <a:pPr indent="0" lvl="0" marL="0" rtl="0" algn="ctr">
              <a:spcBef>
                <a:spcPts val="0"/>
              </a:spcBef>
              <a:spcAft>
                <a:spcPts val="0"/>
              </a:spcAft>
              <a:buNone/>
            </a:pPr>
            <a:r>
              <a:t/>
            </a:r>
            <a:endParaRPr sz="3600">
              <a:solidFill>
                <a:srgbClr val="B7B7B7"/>
              </a:solidFill>
              <a:latin typeface="Average"/>
              <a:ea typeface="Average"/>
              <a:cs typeface="Average"/>
              <a:sym typeface="Average"/>
            </a:endParaRPr>
          </a:p>
          <a:p>
            <a:pPr indent="0" lvl="0" marL="0" rtl="0" algn="ctr">
              <a:spcBef>
                <a:spcPts val="0"/>
              </a:spcBef>
              <a:spcAft>
                <a:spcPts val="0"/>
              </a:spcAft>
              <a:buNone/>
            </a:pPr>
            <a:r>
              <a:rPr lang="en-US" sz="3600">
                <a:solidFill>
                  <a:srgbClr val="B7B7B7"/>
                </a:solidFill>
                <a:latin typeface="Average"/>
                <a:ea typeface="Average"/>
                <a:cs typeface="Average"/>
                <a:sym typeface="Average"/>
              </a:rPr>
              <a:t>That is not possible. Instead, make your portrait a </a:t>
            </a:r>
            <a:r>
              <a:rPr b="1" lang="en-US" sz="3600">
                <a:solidFill>
                  <a:srgbClr val="00FF00"/>
                </a:solidFill>
                <a:latin typeface="Average"/>
                <a:ea typeface="Average"/>
                <a:cs typeface="Average"/>
                <a:sym typeface="Average"/>
              </a:rPr>
              <a:t>little better</a:t>
            </a:r>
            <a:r>
              <a:rPr lang="en-US" sz="3600">
                <a:solidFill>
                  <a:srgbClr val="B7B7B7"/>
                </a:solidFill>
                <a:latin typeface="Average"/>
                <a:ea typeface="Average"/>
                <a:cs typeface="Average"/>
                <a:sym typeface="Average"/>
              </a:rPr>
              <a:t> each day.</a:t>
            </a:r>
            <a:endParaRPr sz="3600">
              <a:solidFill>
                <a:srgbClr val="B7B7B7"/>
              </a:solidFill>
              <a:latin typeface="Average"/>
              <a:ea typeface="Average"/>
              <a:cs typeface="Average"/>
              <a:sym typeface="Average"/>
            </a:endParaRPr>
          </a:p>
        </p:txBody>
      </p:sp>
      <p:sp>
        <p:nvSpPr>
          <p:cNvPr descr="Translations" id="492" name="Google Shape;492;p86"/>
          <p:cNvSpPr txBox="1"/>
          <p:nvPr/>
        </p:nvSpPr>
        <p:spPr>
          <a:xfrm>
            <a:off x="3212700" y="0"/>
            <a:ext cx="5931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500">
                <a:solidFill>
                  <a:srgbClr val="AAAAAA"/>
                </a:solidFill>
                <a:latin typeface="Average"/>
                <a:ea typeface="Average"/>
                <a:cs typeface="Average"/>
                <a:sym typeface="Average"/>
              </a:rPr>
              <a:t>ፍጹም የሆነ የቁም ሥዕል መሥራት አይቻልም። በየቀኑ ትንሽ የተሻለ ያድርጉት።</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US" sz="1500">
                <a:solidFill>
                  <a:srgbClr val="AAAAAA"/>
                </a:solidFill>
                <a:latin typeface="Average"/>
                <a:ea typeface="Average"/>
                <a:cs typeface="Average"/>
                <a:sym typeface="Average"/>
              </a:rPr>
              <a:t>من المستحيل رسم صورة مثالية. اجعلها أفضل كل يوم.</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És impossible fer un retrat perfecte. Fes-ho una mica millor cada dia.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拍出完美的肖像是不可能的。每天让它变得更好一点。</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US" sz="1500">
                <a:solidFill>
                  <a:srgbClr val="AAAAAA"/>
                </a:solidFill>
                <a:latin typeface="Average"/>
                <a:ea typeface="Average"/>
                <a:cs typeface="Average"/>
                <a:sym typeface="Average"/>
              </a:rPr>
              <a:t>ساختن یک پرتره کامل غیرممکن است. هر روز آن را کمی بهتر کنید.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एक संपूर्ण चित्र बनाना असंभव है। इसे हर दिन थोड़ा बेहतर बनाएँ।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完璧な肖像画を描くことは不可能です。毎日少しずつ改善していきましょう。</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완벽한 초상화를 그리는 건 불가능합니다. 매일 조금씩 더 나은 초상화를 만들어 보세요.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Ne gengaz e ku meriv portreyek bêkêmasî çêbike. Her roj wê hinekî çêtir bikin.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É impossível fazer um retrato perfeito. Melhore-o um pouco a cada dia.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ਇੱਕ ਸੰਪੂਰਣ ਪੋਰਟਰੇਟ ਬਣਾਉਣਾ ਅਸੰਭਵ ਹੈ. ਹਰ ਰੋਜ਼ ਇਸ ਨੂੰ ਥੋੜ੍ਹਾ ਬਿਹਤਰ ਬਣਾਓ।</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Невозможно создать идеальный портрет. Делайте его немного лучше каждый день.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Suurtagal maaha in la sameeyo sawir qumman. Wax yar ka dhig maalin kasta.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Es imposible hacer un retrato perfecto. Hazlo un poco mejor cada día.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Haiwezekani kufanya picha kamili. Fanya iwe bora kidogo kila siku.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Imposibleng gumawa ng perpektong larawan. Gawing mas mabuti ito sa bawat araw.</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Kusursuz bir portre yapmak imkansızdır. Her gün biraz daha iyi hale getirin.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Неможливо зробити ідеальний портрет. Зробіть це трохи краще з кожним днем.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Không thể nào vẽ được một bức chân dung hoàn hảo. Hãy làm cho nó đẹp hơn mỗi ngày.</a:t>
            </a:r>
            <a:endParaRPr sz="1350">
              <a:solidFill>
                <a:srgbClr val="AAAAAA"/>
              </a:solidFill>
              <a:latin typeface="Average"/>
              <a:ea typeface="Average"/>
              <a:cs typeface="Average"/>
              <a:sym typeface="Average"/>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p88"/>
          <p:cNvPicPr preferRelativeResize="0"/>
          <p:nvPr/>
        </p:nvPicPr>
        <p:blipFill rotWithShape="1">
          <a:blip r:embed="rId3">
            <a:alphaModFix/>
          </a:blip>
          <a:srcRect b="4855" l="22095" r="23456" t="7023"/>
          <a:stretch/>
        </p:blipFill>
        <p:spPr>
          <a:xfrm>
            <a:off x="5035875" y="769538"/>
            <a:ext cx="4108125" cy="5318925"/>
          </a:xfrm>
          <a:prstGeom prst="rect">
            <a:avLst/>
          </a:prstGeom>
          <a:noFill/>
          <a:ln>
            <a:noFill/>
          </a:ln>
        </p:spPr>
      </p:pic>
      <p:sp>
        <p:nvSpPr>
          <p:cNvPr descr="Title" id="502" name="Google Shape;502;p88"/>
          <p:cNvSpPr txBox="1"/>
          <p:nvPr/>
        </p:nvSpPr>
        <p:spPr>
          <a:xfrm>
            <a:off x="0" y="0"/>
            <a:ext cx="5035800" cy="137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500">
                <a:solidFill>
                  <a:srgbClr val="EA9999"/>
                </a:solidFill>
                <a:latin typeface="Oswald"/>
                <a:ea typeface="Oswald"/>
                <a:cs typeface="Oswald"/>
                <a:sym typeface="Oswald"/>
              </a:rPr>
              <a:t>Stop drawing NOW</a:t>
            </a:r>
            <a:r>
              <a:rPr lang="en-US" sz="3500">
                <a:solidFill>
                  <a:srgbClr val="FF0000"/>
                </a:solidFill>
                <a:latin typeface="Oswald"/>
                <a:ea typeface="Oswald"/>
                <a:cs typeface="Oswald"/>
                <a:sym typeface="Oswald"/>
              </a:rPr>
              <a:t> </a:t>
            </a:r>
            <a:r>
              <a:rPr lang="en-US" sz="3500">
                <a:solidFill>
                  <a:srgbClr val="FFFFFF"/>
                </a:solidFill>
                <a:latin typeface="Oswald"/>
                <a:ea typeface="Oswald"/>
                <a:cs typeface="Oswald"/>
                <a:sym typeface="Oswald"/>
              </a:rPr>
              <a:t>and get out your </a:t>
            </a:r>
            <a:r>
              <a:rPr lang="en-US" sz="3500">
                <a:solidFill>
                  <a:srgbClr val="00FF00"/>
                </a:solidFill>
                <a:latin typeface="Oswald"/>
                <a:ea typeface="Oswald"/>
                <a:cs typeface="Oswald"/>
                <a:sym typeface="Oswald"/>
              </a:rPr>
              <a:t>art history booklet</a:t>
            </a:r>
            <a:endParaRPr>
              <a:solidFill>
                <a:srgbClr val="AAAAAA"/>
              </a:solidFill>
              <a:latin typeface="Average"/>
              <a:ea typeface="Average"/>
              <a:cs typeface="Average"/>
              <a:sym typeface="Average"/>
            </a:endParaRPr>
          </a:p>
        </p:txBody>
      </p:sp>
      <p:sp>
        <p:nvSpPr>
          <p:cNvPr descr="Translations" id="503" name="Google Shape;503;p88"/>
          <p:cNvSpPr txBox="1"/>
          <p:nvPr/>
        </p:nvSpPr>
        <p:spPr>
          <a:xfrm>
            <a:off x="0" y="1377600"/>
            <a:ext cx="5035800" cy="548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AAAAAA"/>
                </a:solidFill>
                <a:latin typeface="Average"/>
                <a:ea typeface="Average"/>
                <a:cs typeface="Average"/>
                <a:sym typeface="Average"/>
              </a:rPr>
              <a:t>አሁን መሳል ያቁሙ እና የእርስዎን የጥበብ ታሪክ ቡክሌት ያውጡ።</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US">
                <a:solidFill>
                  <a:srgbClr val="AAAAAA"/>
                </a:solidFill>
                <a:latin typeface="Average"/>
                <a:ea typeface="Average"/>
                <a:cs typeface="Average"/>
                <a:sym typeface="Average"/>
              </a:rPr>
              <a:t>توقف عن الرسم الآن وأخرج كتيب تاريخ الفن الخاص بك.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Deixa de dibuixar ARA i treu el teu llibret d'història de l'art.</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现在停止绘画并拿出你的艺术史小册子。</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US">
                <a:solidFill>
                  <a:srgbClr val="AAAAAA"/>
                </a:solidFill>
                <a:latin typeface="Average"/>
                <a:ea typeface="Average"/>
                <a:cs typeface="Average"/>
                <a:sym typeface="Average"/>
              </a:rPr>
              <a:t>همین حالا طراحی را متوقف کنید و جزوه تاریخ هنر خود را دریافت کنید.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अब चित्र बनाना बंद करो और अपनी कला इतिहास पुस्तिका निकालो।</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今すぐ絵を描くのをやめて、美術史の小冊子を取り出してください。</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지금 당장 그림 그리는 것을 멈추고 미술사 책자를 꺼내보세요.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NIHA xêzkirina rawestînin û pirtûka dîroka hunera xwe derxin.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Pare de desenhar AGORA e pegue seu livreto de história da arte.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ਹੁਣੇ ਡਰਾਇੰਗ ਬੰਦ ਕਰੋ ਅਤੇ ਆਪਣੀ ਕਲਾ ਇਤਿਹਾਸ ਦੀ ਕਿਤਾਬਚਾ ਪ੍ਰਾਪਤ ਕਰੋ।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Перестаньте рисовать СЕЙЧАС и достаньте свою брошюру по истории искусств.</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Jooji sawirka hadda oo soo bax buug-yarahaaga taariikhda fanka.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Deja de dibujar AHORA y saca tu folleto de historia del arte.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Acha kuchora SASA na upate kijitabu chako cha historia ya sanaa.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Itigil ang pagguhit NGAYON at kunin ang iyong art history booklet.</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Hemen çizmeyi bırakın ve sanat tarihi kitapçığınızı çıkarın.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Припиніть малювати ЗАРАЗ і дістаньте свій буклет з історії мистецтва.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Hãy ngừng vẽ NGAY và lấy cuốn sách lịch sử nghệ thuật ra.</a:t>
            </a:r>
            <a:endParaRPr>
              <a:solidFill>
                <a:srgbClr val="CACACA"/>
              </a:solidFill>
              <a:latin typeface="Average"/>
              <a:ea typeface="Average"/>
              <a:cs typeface="Average"/>
              <a:sym typeface="Average"/>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89"/>
          <p:cNvSpPr txBox="1"/>
          <p:nvPr/>
        </p:nvSpPr>
        <p:spPr>
          <a:xfrm>
            <a:off x="-12600" y="2471100"/>
            <a:ext cx="4114200" cy="438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600">
                <a:solidFill>
                  <a:srgbClr val="00FF00"/>
                </a:solidFill>
                <a:latin typeface="Average"/>
                <a:ea typeface="Average"/>
                <a:cs typeface="Average"/>
                <a:sym typeface="Average"/>
              </a:rPr>
              <a:t>Aida Pocklington</a:t>
            </a:r>
            <a:endParaRPr b="1" sz="1600">
              <a:solidFill>
                <a:srgbClr val="00FF00"/>
              </a:solidFill>
              <a:latin typeface="Average"/>
              <a:ea typeface="Average"/>
              <a:cs typeface="Average"/>
              <a:sym typeface="Average"/>
            </a:endParaRPr>
          </a:p>
          <a:p>
            <a:pPr indent="0" lvl="0" marL="0" rtl="0" algn="ctr">
              <a:spcBef>
                <a:spcPts val="0"/>
              </a:spcBef>
              <a:spcAft>
                <a:spcPts val="0"/>
              </a:spcAft>
              <a:buNone/>
            </a:pPr>
            <a:r>
              <a:rPr b="1" lang="en-US" sz="1600">
                <a:solidFill>
                  <a:srgbClr val="00FF00"/>
                </a:solidFill>
                <a:latin typeface="Average"/>
                <a:ea typeface="Average"/>
                <a:cs typeface="Average"/>
                <a:sym typeface="Average"/>
              </a:rPr>
              <a:t>Axel Boutilier</a:t>
            </a:r>
            <a:endParaRPr b="1" sz="1600">
              <a:solidFill>
                <a:srgbClr val="00FF00"/>
              </a:solidFill>
              <a:latin typeface="Average"/>
              <a:ea typeface="Average"/>
              <a:cs typeface="Average"/>
              <a:sym typeface="Average"/>
            </a:endParaRPr>
          </a:p>
          <a:p>
            <a:pPr indent="0" lvl="0" marL="0" rtl="0" algn="ctr">
              <a:spcBef>
                <a:spcPts val="0"/>
              </a:spcBef>
              <a:spcAft>
                <a:spcPts val="0"/>
              </a:spcAft>
              <a:buNone/>
            </a:pPr>
            <a:r>
              <a:rPr b="1" lang="en-US" sz="1600">
                <a:solidFill>
                  <a:srgbClr val="00FF00"/>
                </a:solidFill>
                <a:latin typeface="Average"/>
                <a:ea typeface="Average"/>
                <a:cs typeface="Average"/>
                <a:sym typeface="Average"/>
              </a:rPr>
              <a:t>Lam Nguyen</a:t>
            </a:r>
            <a:endParaRPr b="1" sz="1600">
              <a:solidFill>
                <a:srgbClr val="00FF00"/>
              </a:solidFill>
              <a:latin typeface="Average"/>
              <a:ea typeface="Average"/>
              <a:cs typeface="Average"/>
              <a:sym typeface="Average"/>
            </a:endParaRPr>
          </a:p>
        </p:txBody>
      </p:sp>
      <p:sp>
        <p:nvSpPr>
          <p:cNvPr id="509" name="Google Shape;509;p89"/>
          <p:cNvSpPr txBox="1"/>
          <p:nvPr/>
        </p:nvSpPr>
        <p:spPr>
          <a:xfrm>
            <a:off x="-1261" y="0"/>
            <a:ext cx="4114200" cy="280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600">
                <a:solidFill>
                  <a:srgbClr val="FFFFFF"/>
                </a:solidFill>
                <a:latin typeface="Oswald"/>
                <a:ea typeface="Oswald"/>
                <a:cs typeface="Oswald"/>
                <a:sym typeface="Oswald"/>
              </a:rPr>
              <a:t>These students have already completed their art history assignment</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US" sz="4800">
                <a:solidFill>
                  <a:srgbClr val="FFFFFF"/>
                </a:solidFill>
                <a:latin typeface="Oswald"/>
                <a:ea typeface="Oswald"/>
                <a:cs typeface="Oswald"/>
                <a:sym typeface="Oswald"/>
              </a:rPr>
              <a:t>😊</a:t>
            </a:r>
            <a:endParaRPr b="1" sz="1300">
              <a:solidFill>
                <a:srgbClr val="00FF00"/>
              </a:solidFill>
              <a:latin typeface="Average"/>
              <a:ea typeface="Average"/>
              <a:cs typeface="Average"/>
              <a:sym typeface="Average"/>
            </a:endParaRPr>
          </a:p>
        </p:txBody>
      </p:sp>
      <p:sp>
        <p:nvSpPr>
          <p:cNvPr descr="Translations" id="510" name="Google Shape;510;p89"/>
          <p:cNvSpPr txBox="1"/>
          <p:nvPr/>
        </p:nvSpPr>
        <p:spPr>
          <a:xfrm>
            <a:off x="4112950" y="0"/>
            <a:ext cx="5031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500">
                <a:solidFill>
                  <a:srgbClr val="AAAAAA"/>
                </a:solidFill>
                <a:latin typeface="Average"/>
                <a:ea typeface="Average"/>
                <a:cs typeface="Average"/>
                <a:sym typeface="Average"/>
              </a:rPr>
              <a:t>እነዚህ ተማሪዎች የጥበብ ታሪክ ስራቸውን ጨርሰዋል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US" sz="1500">
                <a:solidFill>
                  <a:srgbClr val="AAAAAA"/>
                </a:solidFill>
                <a:latin typeface="Average"/>
                <a:ea typeface="Average"/>
                <a:cs typeface="Average"/>
                <a:sym typeface="Average"/>
              </a:rPr>
              <a:t>لقد أكمل هؤلاء الطلاب بالفعل واجباتهم الدراسية في تاريخ الفن</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Aquests estudiants ja han acabat la seva tasca d'història de l'art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这些学生已经完成了他们的艺术史作业</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US" sz="1500">
                <a:solidFill>
                  <a:srgbClr val="AAAAAA"/>
                </a:solidFill>
                <a:latin typeface="Average"/>
                <a:ea typeface="Average"/>
                <a:cs typeface="Average"/>
                <a:sym typeface="Average"/>
              </a:rPr>
              <a:t>این دانش آموزان قبلاً تکالیف تاریخ هنر خود را تکمیل کرده اند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इन छात्रों ने अपना कला इतिहास का असाइनमेंट पहले ही पूरा कर लिया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これらの生徒はすでに美術史の課題を完了している</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이 학생들은 이미 미술사 과제를 완료했습니다.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Van xwendekaran berê peywira xwe ya dîroka hunerê qedandine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Esses alunos já concluíram sua tarefa de história da arte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ਇਹ ਵਿਦਿਆਰਥੀ ਪਹਿਲਾਂ ਹੀ ਆਪਣੀ ਕਲਾ ਇਤਿਹਾਸ ਅਸਾਈਨਮੈਂਟ ਨੂੰ ਪੂਰਾ ਕਰ ਚੁੱਕੇ ਹਨ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Эти студенты уже выполнили задание по истории искусств.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Ardaydani waxay hore u dhameeyeen hawshii taariikheed ee farshaxanka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Estos estudiantes ya han completado su tarea de historia del arte.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Wanafunzi hawa tayari wamemaliza kazi yao ya historia ya sanaa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Natapos na ng mga mag-aaral na ito ang kanilang art history assignment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Bu öğrenciler sanat tarihi ödevlerini çoktan tamamladılar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Ці учні вже виконали завдання з історії мистецтва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Những học sinh này đã hoàn thành bài tập lịch sử nghệ thuật của họ</a:t>
            </a:r>
            <a:endParaRPr sz="2300">
              <a:solidFill>
                <a:srgbClr val="CACACA"/>
              </a:solidFill>
              <a:latin typeface="Average"/>
              <a:ea typeface="Average"/>
              <a:cs typeface="Average"/>
              <a:sym typeface="Averag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4"/>
          <p:cNvSpPr txBox="1"/>
          <p:nvPr/>
        </p:nvSpPr>
        <p:spPr>
          <a:xfrm>
            <a:off x="-75" y="5063150"/>
            <a:ext cx="9144000" cy="1794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US" sz="2400">
                <a:solidFill>
                  <a:srgbClr val="FFFFFF"/>
                </a:solidFill>
                <a:latin typeface="Cabin"/>
                <a:ea typeface="Cabin"/>
                <a:cs typeface="Cabin"/>
                <a:sym typeface="Cabin"/>
              </a:rPr>
              <a:t>Zaha Hadid </a:t>
            </a:r>
            <a:r>
              <a:rPr lang="en-US" sz="2400">
                <a:solidFill>
                  <a:srgbClr val="B7B7B7"/>
                </a:solidFill>
                <a:latin typeface="Cabin"/>
                <a:ea typeface="Cabin"/>
                <a:cs typeface="Cabin"/>
                <a:sym typeface="Cabin"/>
              </a:rPr>
              <a:t>(Iraq, UK, and US)</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US" sz="2400">
                <a:solidFill>
                  <a:srgbClr val="B7B7B7"/>
                </a:solidFill>
                <a:latin typeface="Cabin"/>
                <a:ea typeface="Cabin"/>
                <a:cs typeface="Cabin"/>
                <a:sym typeface="Cabin"/>
              </a:rPr>
              <a:t>Beijing international airport, 2019</a:t>
            </a:r>
            <a:endParaRPr b="1" sz="2400">
              <a:solidFill>
                <a:srgbClr val="FFFFFF"/>
              </a:solidFill>
              <a:latin typeface="Cabin"/>
              <a:ea typeface="Cabin"/>
              <a:cs typeface="Cabin"/>
              <a:sym typeface="Cabin"/>
            </a:endParaRPr>
          </a:p>
        </p:txBody>
      </p:sp>
      <p:pic>
        <p:nvPicPr>
          <p:cNvPr id="295" name="Google Shape;295;p54"/>
          <p:cNvPicPr preferRelativeResize="0"/>
          <p:nvPr/>
        </p:nvPicPr>
        <p:blipFill>
          <a:blip r:embed="rId3">
            <a:alphaModFix/>
          </a:blip>
          <a:stretch>
            <a:fillRect/>
          </a:stretch>
        </p:blipFill>
        <p:spPr>
          <a:xfrm>
            <a:off x="4675398" y="914400"/>
            <a:ext cx="4468527" cy="4072548"/>
          </a:xfrm>
          <a:prstGeom prst="rect">
            <a:avLst/>
          </a:prstGeom>
          <a:noFill/>
          <a:ln>
            <a:noFill/>
          </a:ln>
        </p:spPr>
      </p:pic>
      <p:pic>
        <p:nvPicPr>
          <p:cNvPr id="296" name="Google Shape;296;p54"/>
          <p:cNvPicPr preferRelativeResize="0"/>
          <p:nvPr/>
        </p:nvPicPr>
        <p:blipFill>
          <a:blip r:embed="rId4">
            <a:alphaModFix/>
          </a:blip>
          <a:stretch>
            <a:fillRect/>
          </a:stretch>
        </p:blipFill>
        <p:spPr>
          <a:xfrm>
            <a:off x="-69" y="914400"/>
            <a:ext cx="4494573" cy="40725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grpSp>
        <p:nvGrpSpPr>
          <p:cNvPr id="515" name="Google Shape;515;p90"/>
          <p:cNvGrpSpPr/>
          <p:nvPr/>
        </p:nvGrpSpPr>
        <p:grpSpPr>
          <a:xfrm>
            <a:off x="102" y="537715"/>
            <a:ext cx="4572000" cy="5782561"/>
            <a:chOff x="2" y="1075440"/>
            <a:chExt cx="4572000" cy="5782561"/>
          </a:xfrm>
        </p:grpSpPr>
        <p:pic>
          <p:nvPicPr>
            <p:cNvPr id="516" name="Google Shape;516;p90"/>
            <p:cNvPicPr preferRelativeResize="0"/>
            <p:nvPr/>
          </p:nvPicPr>
          <p:blipFill rotWithShape="1">
            <a:blip r:embed="rId3">
              <a:alphaModFix/>
            </a:blip>
            <a:srcRect b="4154" l="24565" r="27399" t="19904"/>
            <a:stretch/>
          </p:blipFill>
          <p:spPr>
            <a:xfrm>
              <a:off x="2" y="1075440"/>
              <a:ext cx="4572000" cy="5782561"/>
            </a:xfrm>
            <a:prstGeom prst="rect">
              <a:avLst/>
            </a:prstGeom>
            <a:noFill/>
            <a:ln>
              <a:noFill/>
            </a:ln>
          </p:spPr>
        </p:pic>
        <p:sp>
          <p:nvSpPr>
            <p:cNvPr descr="Title" id="517" name="Google Shape;517;p90"/>
            <p:cNvSpPr txBox="1"/>
            <p:nvPr/>
          </p:nvSpPr>
          <p:spPr>
            <a:xfrm>
              <a:off x="534125" y="3973800"/>
              <a:ext cx="3721800" cy="274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900">
                  <a:solidFill>
                    <a:srgbClr val="666666"/>
                  </a:solidFill>
                  <a:latin typeface="Oswald"/>
                  <a:ea typeface="Oswald"/>
                  <a:cs typeface="Oswald"/>
                  <a:sym typeface="Oswald"/>
                </a:rPr>
                <a:t>Today’s assignment is the </a:t>
              </a:r>
              <a:r>
                <a:rPr lang="en-US" sz="2900">
                  <a:solidFill>
                    <a:srgbClr val="6AA84F"/>
                  </a:solidFill>
                  <a:latin typeface="Oswald"/>
                  <a:ea typeface="Oswald"/>
                  <a:cs typeface="Oswald"/>
                  <a:sym typeface="Oswald"/>
                </a:rPr>
                <a:t>first assignment </a:t>
              </a:r>
              <a:r>
                <a:rPr lang="en-US" sz="2900">
                  <a:solidFill>
                    <a:srgbClr val="666666"/>
                  </a:solidFill>
                  <a:latin typeface="Oswald"/>
                  <a:ea typeface="Oswald"/>
                  <a:cs typeface="Oswald"/>
                  <a:sym typeface="Oswald"/>
                </a:rPr>
                <a:t>inside the booklet. </a:t>
              </a:r>
              <a:endParaRPr sz="2900">
                <a:solidFill>
                  <a:srgbClr val="666666"/>
                </a:solidFill>
                <a:latin typeface="Oswald"/>
                <a:ea typeface="Oswald"/>
                <a:cs typeface="Oswald"/>
                <a:sym typeface="Oswald"/>
              </a:endParaRPr>
            </a:p>
            <a:p>
              <a:pPr indent="0" lvl="0" marL="0" rtl="0" algn="ctr">
                <a:spcBef>
                  <a:spcPts val="0"/>
                </a:spcBef>
                <a:spcAft>
                  <a:spcPts val="0"/>
                </a:spcAft>
                <a:buNone/>
              </a:pPr>
              <a:r>
                <a:t/>
              </a:r>
              <a:endParaRPr sz="1200">
                <a:solidFill>
                  <a:srgbClr val="666666"/>
                </a:solidFill>
                <a:latin typeface="Cabin"/>
                <a:ea typeface="Cabin"/>
                <a:cs typeface="Cabin"/>
                <a:sym typeface="Cabin"/>
              </a:endParaRPr>
            </a:p>
            <a:p>
              <a:pPr indent="0" lvl="0" marL="0" rtl="0" algn="ctr">
                <a:spcBef>
                  <a:spcPts val="0"/>
                </a:spcBef>
                <a:spcAft>
                  <a:spcPts val="0"/>
                </a:spcAft>
                <a:buNone/>
              </a:pPr>
              <a:r>
                <a:rPr lang="en-US" sz="1300">
                  <a:solidFill>
                    <a:srgbClr val="666666"/>
                  </a:solidFill>
                  <a:latin typeface="Cabin"/>
                  <a:ea typeface="Cabin"/>
                  <a:cs typeface="Cabin"/>
                  <a:sym typeface="Cabin"/>
                </a:rPr>
                <a:t>Using translators is fine. So is doing the digital version of the assignment. </a:t>
              </a:r>
              <a:endParaRPr sz="1300">
                <a:solidFill>
                  <a:srgbClr val="666666"/>
                </a:solidFill>
                <a:latin typeface="Cabin"/>
                <a:ea typeface="Cabin"/>
                <a:cs typeface="Cabin"/>
                <a:sym typeface="Cabin"/>
              </a:endParaRPr>
            </a:p>
            <a:p>
              <a:pPr indent="0" lvl="0" marL="0" rtl="0" algn="ctr">
                <a:spcBef>
                  <a:spcPts val="0"/>
                </a:spcBef>
                <a:spcAft>
                  <a:spcPts val="0"/>
                </a:spcAft>
                <a:buNone/>
              </a:pPr>
              <a:r>
                <a:t/>
              </a:r>
              <a:endParaRPr sz="1300">
                <a:solidFill>
                  <a:srgbClr val="666666"/>
                </a:solidFill>
                <a:latin typeface="Cabin"/>
                <a:ea typeface="Cabin"/>
                <a:cs typeface="Cabin"/>
                <a:sym typeface="Cabin"/>
              </a:endParaRPr>
            </a:p>
            <a:p>
              <a:pPr indent="0" lvl="0" marL="0" rtl="0" algn="ctr">
                <a:spcBef>
                  <a:spcPts val="0"/>
                </a:spcBef>
                <a:spcAft>
                  <a:spcPts val="0"/>
                </a:spcAft>
                <a:buNone/>
              </a:pPr>
              <a:r>
                <a:rPr lang="en-US" sz="1300">
                  <a:solidFill>
                    <a:srgbClr val="666666"/>
                  </a:solidFill>
                  <a:latin typeface="Cabin"/>
                  <a:ea typeface="Cabin"/>
                  <a:cs typeface="Cabin"/>
                  <a:sym typeface="Cabin"/>
                </a:rPr>
                <a:t>For each part tell me </a:t>
              </a:r>
              <a:r>
                <a:rPr b="1" lang="en-US" sz="1300">
                  <a:solidFill>
                    <a:srgbClr val="6AA84F"/>
                  </a:solidFill>
                  <a:latin typeface="Cabin"/>
                  <a:ea typeface="Cabin"/>
                  <a:cs typeface="Cabin"/>
                  <a:sym typeface="Cabin"/>
                </a:rPr>
                <a:t>WHAT </a:t>
              </a:r>
              <a:r>
                <a:rPr lang="en-US" sz="1300">
                  <a:solidFill>
                    <a:srgbClr val="666666"/>
                  </a:solidFill>
                  <a:latin typeface="Cabin"/>
                  <a:ea typeface="Cabin"/>
                  <a:cs typeface="Cabin"/>
                  <a:sym typeface="Cabin"/>
                </a:rPr>
                <a:t>you see, and </a:t>
              </a:r>
              <a:r>
                <a:rPr b="1" lang="en-US" sz="1300">
                  <a:solidFill>
                    <a:srgbClr val="6AA84F"/>
                  </a:solidFill>
                  <a:latin typeface="Cabin"/>
                  <a:ea typeface="Cabin"/>
                  <a:cs typeface="Cabin"/>
                  <a:sym typeface="Cabin"/>
                </a:rPr>
                <a:t>WHERE </a:t>
              </a:r>
              <a:r>
                <a:rPr lang="en-US" sz="1300">
                  <a:solidFill>
                    <a:srgbClr val="666666"/>
                  </a:solidFill>
                  <a:latin typeface="Cabin"/>
                  <a:ea typeface="Cabin"/>
                  <a:cs typeface="Cabin"/>
                  <a:sym typeface="Cabin"/>
                </a:rPr>
                <a:t>you see it. </a:t>
              </a:r>
              <a:endParaRPr sz="1000">
                <a:solidFill>
                  <a:srgbClr val="666666"/>
                </a:solidFill>
                <a:latin typeface="Average"/>
                <a:ea typeface="Average"/>
                <a:cs typeface="Average"/>
                <a:sym typeface="Average"/>
              </a:endParaRPr>
            </a:p>
          </p:txBody>
        </p:sp>
      </p:grpSp>
      <p:sp>
        <p:nvSpPr>
          <p:cNvPr descr="Translations" id="518" name="Google Shape;518;p90"/>
          <p:cNvSpPr txBox="1"/>
          <p:nvPr/>
        </p:nvSpPr>
        <p:spPr>
          <a:xfrm>
            <a:off x="45721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500">
                <a:solidFill>
                  <a:srgbClr val="AAAAAA"/>
                </a:solidFill>
                <a:latin typeface="Average"/>
                <a:ea typeface="Average"/>
                <a:cs typeface="Average"/>
                <a:sym typeface="Average"/>
              </a:rPr>
              <a:t>የዛሬው ስራ በቡክሌቱ ውስጥ ባለው የመጀመሪያ ገጽ ላይ ነው።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US" sz="1500">
                <a:solidFill>
                  <a:srgbClr val="AAAAAA"/>
                </a:solidFill>
                <a:latin typeface="Average"/>
                <a:ea typeface="Average"/>
                <a:cs typeface="Average"/>
                <a:sym typeface="Average"/>
              </a:rPr>
              <a:t>مهمة اليوم موجودة في الصفحة الأولى داخل الكتيب.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La tasca d'avui es troba a la primera pàgina dins del llibret.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今天的作业在小册子的第一页。</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US" sz="1500">
                <a:solidFill>
                  <a:srgbClr val="AAAAAA"/>
                </a:solidFill>
                <a:latin typeface="Average"/>
                <a:ea typeface="Average"/>
                <a:cs typeface="Average"/>
                <a:sym typeface="Average"/>
              </a:rPr>
              <a:t>تکلیف امروز در صفحه اول داخل جزوه است.</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आज का असाइनमेंट पुस्तिका के अंदर पहले पृष्ठ पर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今日の課題は冊子の最初のページにあります。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오늘의 과제는 책자 첫 페이지에 나와 있습니다.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Peywira îroyîn di rûpela yekem a hundirê pirtûkê de ye.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A tarefa de hoje está na primeira página do livreto.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ਅੱਜ ਦੀ ਅਸਾਈਨਮੈਂਟ ਕਿਤਾਬਚੇ ਦੇ ਪਹਿਲੇ ਪੰਨੇ 'ਤੇ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Сегодняшнее задание находится на первой странице брошюры.</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Shaqada maanta waxay ku taal bogga koowaad ee buug-yaraha dhexdiisa.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La tarea de hoy está en la primera página dentro del folleto.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Kazi ya leo iko kwenye ukurasa wa kwanza ndani ya kijitabu.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Ang takdang-aralin ngayon ay nasa unang pahina sa loob ng buklet.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Bugünkü ödevimiz kitapçığın ilk sayfasında yer almaktadır.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Сьогоднішнє завдання знаходиться на першій сторінці буклету.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Bài tập hôm nay nằm ở trang đầu tiên của tập sách.</a:t>
            </a:r>
            <a:endParaRPr sz="1250">
              <a:solidFill>
                <a:srgbClr val="CACACA"/>
              </a:solidFill>
              <a:latin typeface="Average"/>
              <a:ea typeface="Average"/>
              <a:cs typeface="Average"/>
              <a:sym typeface="Average"/>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descr="Title" id="523" name="Google Shape;523;p91"/>
          <p:cNvSpPr txBox="1"/>
          <p:nvPr/>
        </p:nvSpPr>
        <p:spPr>
          <a:xfrm>
            <a:off x="215825" y="0"/>
            <a:ext cx="8697900" cy="13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600">
                <a:solidFill>
                  <a:srgbClr val="FFFFFF"/>
                </a:solidFill>
                <a:latin typeface="Oswald"/>
                <a:ea typeface="Oswald"/>
                <a:cs typeface="Oswald"/>
                <a:sym typeface="Oswald"/>
              </a:rPr>
              <a:t>I am going to circle the class marking as you work. </a:t>
            </a:r>
            <a:br>
              <a:rPr lang="en-US" sz="3600">
                <a:solidFill>
                  <a:srgbClr val="FFFFFF"/>
                </a:solidFill>
                <a:latin typeface="Oswald"/>
                <a:ea typeface="Oswald"/>
                <a:cs typeface="Oswald"/>
                <a:sym typeface="Oswald"/>
              </a:rPr>
            </a:br>
            <a:r>
              <a:rPr lang="en-US" sz="2500">
                <a:solidFill>
                  <a:srgbClr val="FFFFFF"/>
                </a:solidFill>
                <a:latin typeface="Average"/>
                <a:ea typeface="Average"/>
                <a:cs typeface="Average"/>
                <a:sym typeface="Average"/>
              </a:rPr>
              <a:t>When you are finished, </a:t>
            </a:r>
            <a:r>
              <a:rPr b="1" lang="en-US" sz="2500">
                <a:solidFill>
                  <a:srgbClr val="00FF00"/>
                </a:solidFill>
                <a:latin typeface="Average"/>
                <a:ea typeface="Average"/>
                <a:cs typeface="Average"/>
                <a:sym typeface="Average"/>
              </a:rPr>
              <a:t>leave your booklet OPEN</a:t>
            </a:r>
            <a:r>
              <a:rPr lang="en-US" sz="2500">
                <a:solidFill>
                  <a:srgbClr val="FFFFFF"/>
                </a:solidFill>
                <a:latin typeface="Average"/>
                <a:ea typeface="Average"/>
                <a:cs typeface="Average"/>
                <a:sym typeface="Average"/>
              </a:rPr>
              <a:t> on your desk.</a:t>
            </a:r>
            <a:endParaRPr sz="1300">
              <a:solidFill>
                <a:srgbClr val="B7B7B7"/>
              </a:solidFill>
              <a:latin typeface="Average"/>
              <a:ea typeface="Average"/>
              <a:cs typeface="Average"/>
              <a:sym typeface="Average"/>
            </a:endParaRPr>
          </a:p>
        </p:txBody>
      </p:sp>
      <p:sp>
        <p:nvSpPr>
          <p:cNvPr descr="Translations" id="524" name="Google Shape;524;p91"/>
          <p:cNvSpPr txBox="1"/>
          <p:nvPr/>
        </p:nvSpPr>
        <p:spPr>
          <a:xfrm>
            <a:off x="125" y="1372200"/>
            <a:ext cx="9144000" cy="54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AAAAAA"/>
                </a:solidFill>
                <a:latin typeface="Average"/>
                <a:ea typeface="Average"/>
                <a:cs typeface="Average"/>
                <a:sym typeface="Average"/>
              </a:rPr>
              <a:t>በምትሠሩበት ጊዜ የክፍል ምልክት ማድረጊያውን አከብራለሁ።  ሲጨርሱ ቡክሌቱን OPEN በጠረጴዛዎ ላይ ይተዉት።</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US">
                <a:solidFill>
                  <a:srgbClr val="AAAAAA"/>
                </a:solidFill>
                <a:latin typeface="Average"/>
                <a:ea typeface="Average"/>
                <a:cs typeface="Average"/>
                <a:sym typeface="Average"/>
              </a:rPr>
              <a:t>سأضع دائرة حول علامات الفصل أثناء عملك. عند الانتهاء، اترك كتيبك مفتوحًا على مكتبك.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Encerclaré la marca de classe mentre treballeu.  Quan hàgiu acabat, deixeu el fullet OBERT al vostre escriptori.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我会在你做作业的时候圈出班级标记。完成后，请将小册子打开放在桌子上。</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US">
                <a:solidFill>
                  <a:srgbClr val="AAAAAA"/>
                </a:solidFill>
                <a:latin typeface="Average"/>
                <a:ea typeface="Average"/>
                <a:cs typeface="Average"/>
                <a:sym typeface="Average"/>
              </a:rPr>
              <a:t>در حین کار، می‌خواهم علامت‌گذاری کلاس را دور بزنم.  وقتی کارتان تمام شد، دفترچه خود را روی میزتان باز بگذارید.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मैं कक्षा के अंकन पर गोला लगाऊँगा जब तुम काम पूरा कर लो, तो अपनी पुस्तिका अपनी मेज़ पर खुली छोड़ दो।</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皆さんが作業している間、クラスのマークに丸をつけておきます。終わったら、冊子を開いたまま机の上に置いておいてください。</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여러분이 공부하는 동안 반별 채점표를 동그라미로 표시해 두겠습니다. 다 마치면 책자를 책상 위에 펼쳐 두세요.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Dema ku hûn dixebitin ez ê nîşankirina polê dor bikim.  Dema ku hûn qediyan, pirtûka xwe OPEN li ser maseya xwe bihêlin.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Vou marcar a turma conforme você trabalha. Quando terminar, deixe o caderno ABERTO na mesa.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ਜਿਵੇਂ ਤੁਸੀਂ ਕੰਮ ਕਰਦੇ ਹੋ, ਮੈਂ ਕਲਾਸ ਮਾਰਕ ਕਰਨ ਲਈ ਚੱਕਰ ਲਗਾਉਣ ਜਾ ਰਿਹਾ ਹਾਂ।  ਜਦੋਂ ਤੁਸੀਂ ਪੂਰਾ ਕਰ ਲੈਂਦੇ ਹੋ, ਤਾਂ ਆਪਣੀ ਕਿਤਾਬਚਾ ਆਪਣੇ ਡੈਸਕ 'ਤੇ ਖੁੱਲ੍ਹਾ ਛੱਡ ਦਿਓ।</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Я буду обводить оценки класса, пока вы работаете. Когда закончите, оставьте свой буклет ОТКРЫТЫМ на столе.</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Waxa aan ku wareegayaa calaamadaynta fasalka marka aad shaqaynayso.  Markaad dhammayso, ku dhaaf buug-yarahaaga Miiska FURAN.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Voy a marcar las notas de la clase mientras trabajas. Cuando termines, deja tu cuadernillo ABIERTO en tu escritorio.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Nitaweka alama kwenye darasa unapofanya kazi.  Ukimaliza, acha kijitabu chako FUNGUA kwenye dawati lako.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Bilugan ko ang pagmamarka ng klase habang gumagawa ka.  Kapag tapos ka na, iwanang BUKAS ang iyong buklet sa iyong mesa.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Çalışırken ders notlarını daire içine alacağım. Bitirdiğinizde, kitapçığınızı masanızda AÇIK bırakın.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Під час вашої роботи я буду обводити позначки класу.  Коли ви закінчите, залиште свій буклет ВІДКРИТИМ на своєму столі.</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Tôi sẽ khoanh tròn phần đánh dấu lớp trong khi các em làm bài. Khi hoàn thành, hãy để tập sách MỞ trên bàn.</a:t>
            </a:r>
            <a:endParaRPr sz="1700">
              <a:solidFill>
                <a:srgbClr val="CACACA"/>
              </a:solidFill>
              <a:latin typeface="Average"/>
              <a:ea typeface="Average"/>
              <a:cs typeface="Average"/>
              <a:sym typeface="Average"/>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92"/>
          <p:cNvSpPr txBox="1"/>
          <p:nvPr/>
        </p:nvSpPr>
        <p:spPr>
          <a:xfrm>
            <a:off x="0" y="0"/>
            <a:ext cx="59391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4800">
                <a:solidFill>
                  <a:srgbClr val="FFFFFF"/>
                </a:solidFill>
                <a:latin typeface="Oswald"/>
                <a:ea typeface="Oswald"/>
                <a:cs typeface="Oswald"/>
                <a:sym typeface="Oswald"/>
              </a:rPr>
              <a:t>I will be able to help everyone faster by </a:t>
            </a:r>
            <a:r>
              <a:rPr lang="en-US" sz="4800">
                <a:solidFill>
                  <a:srgbClr val="00FF00"/>
                </a:solidFill>
                <a:latin typeface="Oswald"/>
                <a:ea typeface="Oswald"/>
                <a:cs typeface="Oswald"/>
                <a:sym typeface="Oswald"/>
              </a:rPr>
              <a:t>circling</a:t>
            </a:r>
            <a:r>
              <a:rPr lang="en-US" sz="4800">
                <a:solidFill>
                  <a:srgbClr val="FFFFFF"/>
                </a:solidFill>
                <a:latin typeface="Oswald"/>
                <a:ea typeface="Oswald"/>
                <a:cs typeface="Oswald"/>
                <a:sym typeface="Oswald"/>
              </a:rPr>
              <a:t> through the class</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b="1" lang="en-US" sz="3300">
                <a:solidFill>
                  <a:srgbClr val="FF0000"/>
                </a:solidFill>
                <a:latin typeface="Average"/>
                <a:ea typeface="Average"/>
                <a:cs typeface="Average"/>
                <a:sym typeface="Average"/>
              </a:rPr>
              <a:t>Don't</a:t>
            </a:r>
            <a:r>
              <a:rPr lang="en-US" sz="3300">
                <a:solidFill>
                  <a:srgbClr val="FF0000"/>
                </a:solidFill>
                <a:latin typeface="Average"/>
                <a:ea typeface="Average"/>
                <a:cs typeface="Average"/>
                <a:sym typeface="Average"/>
              </a:rPr>
              <a:t> </a:t>
            </a:r>
            <a:r>
              <a:rPr lang="en-US" sz="3300">
                <a:solidFill>
                  <a:srgbClr val="B7B7B7"/>
                </a:solidFill>
                <a:latin typeface="Average"/>
                <a:ea typeface="Average"/>
                <a:cs typeface="Average"/>
                <a:sym typeface="Average"/>
              </a:rPr>
              <a:t>put up your hand!</a:t>
            </a:r>
            <a:endParaRPr sz="3300">
              <a:solidFill>
                <a:srgbClr val="B7B7B7"/>
              </a:solidFill>
              <a:latin typeface="Average"/>
              <a:ea typeface="Average"/>
              <a:cs typeface="Average"/>
              <a:sym typeface="Average"/>
            </a:endParaRPr>
          </a:p>
          <a:p>
            <a:pPr indent="0" lvl="0" marL="0" rtl="0" algn="ctr">
              <a:spcBef>
                <a:spcPts val="0"/>
              </a:spcBef>
              <a:spcAft>
                <a:spcPts val="0"/>
              </a:spcAft>
              <a:buNone/>
            </a:pPr>
            <a:r>
              <a:rPr lang="en-US" sz="3600">
                <a:solidFill>
                  <a:srgbClr val="B7B7B7"/>
                </a:solidFill>
                <a:latin typeface="Average"/>
                <a:ea typeface="Average"/>
                <a:cs typeface="Average"/>
                <a:sym typeface="Average"/>
              </a:rPr>
              <a:t>❌☝️❌☝️❌☝️❌</a:t>
            </a:r>
            <a:endParaRPr sz="3600">
              <a:solidFill>
                <a:srgbClr val="B7B7B7"/>
              </a:solidFill>
              <a:latin typeface="Average"/>
              <a:ea typeface="Average"/>
              <a:cs typeface="Average"/>
              <a:sym typeface="Average"/>
            </a:endParaRPr>
          </a:p>
        </p:txBody>
      </p:sp>
      <p:sp>
        <p:nvSpPr>
          <p:cNvPr descr="Translations" id="530" name="Google Shape;530;p92"/>
          <p:cNvSpPr txBox="1"/>
          <p:nvPr/>
        </p:nvSpPr>
        <p:spPr>
          <a:xfrm>
            <a:off x="5939100" y="0"/>
            <a:ext cx="3204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900">
                <a:solidFill>
                  <a:srgbClr val="AAAAAA"/>
                </a:solidFill>
                <a:latin typeface="Average"/>
                <a:ea typeface="Average"/>
                <a:cs typeface="Average"/>
                <a:sym typeface="Average"/>
              </a:rPr>
              <a:t>እጅህን አትዘርጋ!</a:t>
            </a:r>
            <a:endParaRPr sz="1900">
              <a:solidFill>
                <a:srgbClr val="AAAAAA"/>
              </a:solidFill>
              <a:latin typeface="Average"/>
              <a:ea typeface="Average"/>
              <a:cs typeface="Average"/>
              <a:sym typeface="Average"/>
            </a:endParaRPr>
          </a:p>
          <a:p>
            <a:pPr indent="0" lvl="0" marL="0" rtl="1" algn="r">
              <a:spcBef>
                <a:spcPts val="0"/>
              </a:spcBef>
              <a:spcAft>
                <a:spcPts val="0"/>
              </a:spcAft>
              <a:buNone/>
            </a:pPr>
            <a:r>
              <a:rPr lang="en-US" sz="1900">
                <a:solidFill>
                  <a:srgbClr val="AAAAAA"/>
                </a:solidFill>
                <a:latin typeface="Average"/>
                <a:ea typeface="Average"/>
                <a:cs typeface="Average"/>
                <a:sym typeface="Average"/>
              </a:rPr>
              <a:t>لا ترفع يدك!</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US" sz="1900">
                <a:solidFill>
                  <a:srgbClr val="AAAAAA"/>
                </a:solidFill>
                <a:latin typeface="Average"/>
                <a:ea typeface="Average"/>
                <a:cs typeface="Average"/>
                <a:sym typeface="Average"/>
              </a:rPr>
              <a:t>No aixequis la mà!</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US" sz="1900">
                <a:solidFill>
                  <a:srgbClr val="AAAAAA"/>
                </a:solidFill>
                <a:latin typeface="Average"/>
                <a:ea typeface="Average"/>
                <a:cs typeface="Average"/>
                <a:sym typeface="Average"/>
              </a:rPr>
              <a:t>别举手！</a:t>
            </a:r>
            <a:endParaRPr sz="1900">
              <a:solidFill>
                <a:srgbClr val="AAAAAA"/>
              </a:solidFill>
              <a:latin typeface="Average"/>
              <a:ea typeface="Average"/>
              <a:cs typeface="Average"/>
              <a:sym typeface="Average"/>
            </a:endParaRPr>
          </a:p>
          <a:p>
            <a:pPr indent="0" lvl="0" marL="0" rtl="1" algn="r">
              <a:spcBef>
                <a:spcPts val="0"/>
              </a:spcBef>
              <a:spcAft>
                <a:spcPts val="0"/>
              </a:spcAft>
              <a:buNone/>
            </a:pPr>
            <a:r>
              <a:rPr lang="en-US" sz="1900">
                <a:solidFill>
                  <a:srgbClr val="AAAAAA"/>
                </a:solidFill>
                <a:latin typeface="Average"/>
                <a:ea typeface="Average"/>
                <a:cs typeface="Average"/>
                <a:sym typeface="Average"/>
              </a:rPr>
              <a:t>دستت را بالا نبر!</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US" sz="1900">
                <a:solidFill>
                  <a:srgbClr val="AAAAAA"/>
                </a:solidFill>
                <a:latin typeface="Average"/>
                <a:ea typeface="Average"/>
                <a:cs typeface="Average"/>
                <a:sym typeface="Average"/>
              </a:rPr>
              <a:t>अपना हाथ मत उठाओ!</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US" sz="1900">
                <a:solidFill>
                  <a:srgbClr val="AAAAAA"/>
                </a:solidFill>
                <a:latin typeface="Average"/>
                <a:ea typeface="Average"/>
                <a:cs typeface="Average"/>
                <a:sym typeface="Average"/>
              </a:rPr>
              <a:t>手を挙げないでください！</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US" sz="1900">
                <a:solidFill>
                  <a:srgbClr val="AAAAAA"/>
                </a:solidFill>
                <a:latin typeface="Average"/>
                <a:ea typeface="Average"/>
                <a:cs typeface="Average"/>
                <a:sym typeface="Average"/>
              </a:rPr>
              <a:t>손을 들지 마세요!</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US" sz="1900">
                <a:solidFill>
                  <a:srgbClr val="AAAAAA"/>
                </a:solidFill>
                <a:latin typeface="Average"/>
                <a:ea typeface="Average"/>
                <a:cs typeface="Average"/>
                <a:sym typeface="Average"/>
              </a:rPr>
              <a:t>Destê xwe bernede!</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US" sz="1900">
                <a:solidFill>
                  <a:srgbClr val="AAAAAA"/>
                </a:solidFill>
                <a:latin typeface="Average"/>
                <a:ea typeface="Average"/>
                <a:cs typeface="Average"/>
                <a:sym typeface="Average"/>
              </a:rPr>
              <a:t>Não levante a mão!</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US" sz="1900">
                <a:solidFill>
                  <a:srgbClr val="AAAAAA"/>
                </a:solidFill>
                <a:latin typeface="Average"/>
                <a:ea typeface="Average"/>
                <a:cs typeface="Average"/>
                <a:sym typeface="Average"/>
              </a:rPr>
              <a:t>ਆਪਣਾ ਹੱਥ ਨਾ ਚੁੱਕੋ!</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US" sz="1900">
                <a:solidFill>
                  <a:srgbClr val="AAAAAA"/>
                </a:solidFill>
                <a:latin typeface="Average"/>
                <a:ea typeface="Average"/>
                <a:cs typeface="Average"/>
                <a:sym typeface="Average"/>
              </a:rPr>
              <a:t>Не поднимайте руку!</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US" sz="1900">
                <a:solidFill>
                  <a:srgbClr val="AAAAAA"/>
                </a:solidFill>
                <a:latin typeface="Average"/>
                <a:ea typeface="Average"/>
                <a:cs typeface="Average"/>
                <a:sym typeface="Average"/>
              </a:rPr>
              <a:t>Gacantaada ha saarin!</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US" sz="1900">
                <a:solidFill>
                  <a:srgbClr val="AAAAAA"/>
                </a:solidFill>
                <a:latin typeface="Average"/>
                <a:ea typeface="Average"/>
                <a:cs typeface="Average"/>
                <a:sym typeface="Average"/>
              </a:rPr>
              <a:t>¡No levantes la mano!</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US" sz="1900">
                <a:solidFill>
                  <a:srgbClr val="AAAAAA"/>
                </a:solidFill>
                <a:latin typeface="Average"/>
                <a:ea typeface="Average"/>
                <a:cs typeface="Average"/>
                <a:sym typeface="Average"/>
              </a:rPr>
              <a:t>Usiinue mkono wako!</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US" sz="1900">
                <a:solidFill>
                  <a:srgbClr val="AAAAAA"/>
                </a:solidFill>
                <a:latin typeface="Average"/>
                <a:ea typeface="Average"/>
                <a:cs typeface="Average"/>
                <a:sym typeface="Average"/>
              </a:rPr>
              <a:t>Huwag itaas ang iyong kamay!</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US" sz="1900">
                <a:solidFill>
                  <a:srgbClr val="AAAAAA"/>
                </a:solidFill>
                <a:latin typeface="Average"/>
                <a:ea typeface="Average"/>
                <a:cs typeface="Average"/>
                <a:sym typeface="Average"/>
              </a:rPr>
              <a:t>Elinizi kaldırmayın!</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US" sz="1900">
                <a:solidFill>
                  <a:srgbClr val="AAAAAA"/>
                </a:solidFill>
                <a:latin typeface="Average"/>
                <a:ea typeface="Average"/>
                <a:cs typeface="Average"/>
                <a:sym typeface="Average"/>
              </a:rPr>
              <a:t>Не піднімай руку!</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US" sz="1900">
                <a:solidFill>
                  <a:srgbClr val="AAAAAA"/>
                </a:solidFill>
                <a:latin typeface="Average"/>
                <a:ea typeface="Average"/>
                <a:cs typeface="Average"/>
                <a:sym typeface="Average"/>
              </a:rPr>
              <a:t>Đừng giơ tay lên!</a:t>
            </a:r>
            <a:endParaRPr sz="3100">
              <a:latin typeface="Average"/>
              <a:ea typeface="Average"/>
              <a:cs typeface="Average"/>
              <a:sym typeface="Average"/>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descr="Jan van Eyck, The Arnolfini Portrait, 1434.&#10;Oil on oak panel, 82.2 × 60cm, National Gallery, London." id="535" name="Google Shape;535;p93" title="Art analysis of Jan van Eyck's The Arnolfini Portrait from 1434">
            <a:hlinkClick r:id="rId3"/>
          </p:cNvPr>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descr="Translation" id="540" name="Google Shape;540;p94"/>
          <p:cNvSpPr txBox="1"/>
          <p:nvPr/>
        </p:nvSpPr>
        <p:spPr>
          <a:xfrm>
            <a:off x="5046300" y="0"/>
            <a:ext cx="4097700" cy="2201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US" sz="2500" u="none" cap="none" strike="noStrike">
                <a:solidFill>
                  <a:srgbClr val="CCCCCC"/>
                </a:solidFill>
                <a:latin typeface="Open Sans"/>
                <a:ea typeface="Open Sans"/>
                <a:cs typeface="Open Sans"/>
                <a:sym typeface="Open Sans"/>
              </a:rPr>
              <a:t>Jan van Eyck</a:t>
            </a:r>
            <a:endParaRPr sz="25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US" sz="2500" u="none" cap="none" strike="noStrike">
                <a:solidFill>
                  <a:srgbClr val="F3F3F3"/>
                </a:solidFill>
                <a:latin typeface="Open Sans"/>
                <a:ea typeface="Open Sans"/>
                <a:cs typeface="Open Sans"/>
                <a:sym typeface="Open Sans"/>
              </a:rPr>
              <a:t>The Arnolfini Portrait</a:t>
            </a:r>
            <a:endParaRPr sz="25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US" sz="2500" u="none" cap="none" strike="noStrike">
                <a:solidFill>
                  <a:srgbClr val="CCCCCC"/>
                </a:solidFill>
                <a:latin typeface="Open Sans"/>
                <a:ea typeface="Open Sans"/>
                <a:cs typeface="Open Sans"/>
                <a:sym typeface="Open Sans"/>
              </a:rPr>
              <a:t>1434</a:t>
            </a:r>
            <a:endParaRPr sz="25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t/>
            </a:r>
            <a:endParaRPr sz="12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b="0" i="0" lang="en-US" sz="1200" u="none" cap="none" strike="noStrike">
                <a:solidFill>
                  <a:srgbClr val="CCCCCC"/>
                </a:solidFill>
                <a:latin typeface="Open Sans"/>
                <a:ea typeface="Open Sans"/>
                <a:cs typeface="Open Sans"/>
                <a:sym typeface="Open Sans"/>
              </a:rPr>
              <a:t>Oil on oak panel, 82.2 × 60cm, </a:t>
            </a:r>
            <a:br>
              <a:rPr b="0" i="0" lang="en-US" sz="1200" u="none" cap="none" strike="noStrike">
                <a:solidFill>
                  <a:srgbClr val="CCCCCC"/>
                </a:solidFill>
                <a:latin typeface="Open Sans"/>
                <a:ea typeface="Open Sans"/>
                <a:cs typeface="Open Sans"/>
                <a:sym typeface="Open Sans"/>
              </a:rPr>
            </a:br>
            <a:r>
              <a:rPr b="0" i="0" lang="en-US" sz="1200" u="none" cap="none" strike="noStrike">
                <a:solidFill>
                  <a:srgbClr val="CCCCCC"/>
                </a:solidFill>
                <a:latin typeface="Open Sans"/>
                <a:ea typeface="Open Sans"/>
                <a:cs typeface="Open Sans"/>
                <a:sym typeface="Open Sans"/>
              </a:rPr>
              <a:t>National Gallery, London. </a:t>
            </a:r>
            <a:endParaRPr sz="900">
              <a:solidFill>
                <a:srgbClr val="CCCCCC"/>
              </a:solidFill>
              <a:latin typeface="Open Sans"/>
              <a:ea typeface="Open Sans"/>
              <a:cs typeface="Open Sans"/>
              <a:sym typeface="Open Sans"/>
            </a:endParaRPr>
          </a:p>
          <a:p>
            <a:pPr indent="0" lvl="0" marL="0" rtl="0" algn="ctr">
              <a:spcBef>
                <a:spcPts val="360"/>
              </a:spcBef>
              <a:spcAft>
                <a:spcPts val="0"/>
              </a:spcAft>
              <a:buClr>
                <a:srgbClr val="BBE0E3"/>
              </a:buClr>
              <a:buFont typeface="Arial"/>
              <a:buNone/>
            </a:pPr>
            <a:r>
              <a:rPr b="1" lang="en-US" sz="1600">
                <a:solidFill>
                  <a:srgbClr val="CCCCCC"/>
                </a:solidFill>
                <a:latin typeface="Open Sans"/>
                <a:ea typeface="Open Sans"/>
                <a:cs typeface="Open Sans"/>
                <a:sym typeface="Open Sans"/>
              </a:rPr>
              <a:t>Chandelier</a:t>
            </a:r>
            <a:endParaRPr sz="800">
              <a:solidFill>
                <a:srgbClr val="AAAAAA"/>
              </a:solidFill>
              <a:latin typeface="Average"/>
              <a:ea typeface="Average"/>
              <a:cs typeface="Average"/>
              <a:sym typeface="Average"/>
            </a:endParaRPr>
          </a:p>
        </p:txBody>
      </p:sp>
      <p:pic>
        <p:nvPicPr>
          <p:cNvPr descr="van_Eyck_-_The_Arnolfini_Wedding" id="541" name="Google Shape;541;p94"/>
          <p:cNvPicPr preferRelativeResize="0"/>
          <p:nvPr/>
        </p:nvPicPr>
        <p:blipFill rotWithShape="1">
          <a:blip r:embed="rId3">
            <a:alphaModFix/>
          </a:blip>
          <a:srcRect b="0" l="0" r="0" t="0"/>
          <a:stretch/>
        </p:blipFill>
        <p:spPr>
          <a:xfrm>
            <a:off x="0" y="0"/>
            <a:ext cx="5046300" cy="6858000"/>
          </a:xfrm>
          <a:prstGeom prst="rect">
            <a:avLst/>
          </a:prstGeom>
          <a:noFill/>
          <a:ln>
            <a:noFill/>
          </a:ln>
        </p:spPr>
      </p:pic>
      <p:sp>
        <p:nvSpPr>
          <p:cNvPr descr="Translations" id="542" name="Google Shape;542;p94"/>
          <p:cNvSpPr txBox="1"/>
          <p:nvPr/>
        </p:nvSpPr>
        <p:spPr>
          <a:xfrm>
            <a:off x="5046300" y="2201100"/>
            <a:ext cx="4097700" cy="46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500">
                <a:solidFill>
                  <a:srgbClr val="AAAAAA"/>
                </a:solidFill>
                <a:latin typeface="Average"/>
                <a:ea typeface="Average"/>
                <a:cs typeface="Average"/>
                <a:sym typeface="Average"/>
              </a:rPr>
              <a:t>ጃን ቫን ኢክ፣ የአርኖልፊኒ ቁም ነገር፣ 1434</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US" sz="1500">
                <a:solidFill>
                  <a:srgbClr val="AAAAAA"/>
                </a:solidFill>
                <a:latin typeface="Average"/>
                <a:ea typeface="Average"/>
                <a:cs typeface="Average"/>
                <a:sym typeface="Average"/>
              </a:rPr>
              <a:t>جان فان إيك، صورة أرنولفيني،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Jan van Eyck, El retrat d'Arnolfini,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扬·凡·艾克，《阿诺菲尼肖像》，1434 年</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US" sz="1500">
                <a:solidFill>
                  <a:srgbClr val="AAAAAA"/>
                </a:solidFill>
                <a:latin typeface="Average"/>
                <a:ea typeface="Average"/>
                <a:cs typeface="Average"/>
                <a:sym typeface="Average"/>
              </a:rPr>
              <a:t>یان ون ایک، پرتره آرنولفینی،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जान वैन आइक, द अर्नोल्फिनी पोर्ट्रेट,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ヤン・ファン・エイク、『アルノルフィーニの肖像』、1434年</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얀 반 에이크, 아르놀피니의 초상화, 1434년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Jan van Eyck, Portreya 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Jan van Eyck, O Retrato de 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ਜਾਨ ਵੈਨ ਆਈਕ, ਦ ਅਰਨੋਲਫਿਨੀ ਪੋਰਟਰੇਟ,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Ян ван Эйк, «Портрет Арнольфини», 1434 г.</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Jan van Eyck, Sawirka 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Jan van Eyck, El retrato de 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Jan van Eyck, Picha ya 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Jan van Eyck, The Arnolfini Portrait,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Jan van Eyck, Arnolfini Portresi,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Ян ван Ейк, Портрет Арнольфіні,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Jan van Eyck, Chân dung Arnolfini, 1434</a:t>
            </a:r>
            <a:endParaRPr sz="1800">
              <a:solidFill>
                <a:srgbClr val="FFFFFF"/>
              </a:solidFill>
              <a:latin typeface="Average"/>
              <a:ea typeface="Average"/>
              <a:cs typeface="Average"/>
              <a:sym typeface="Average"/>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descr="Translations" id="547" name="Google Shape;547;p95"/>
          <p:cNvSpPr txBox="1"/>
          <p:nvPr/>
        </p:nvSpPr>
        <p:spPr>
          <a:xfrm>
            <a:off x="2734450" y="0"/>
            <a:ext cx="64095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solidFill>
                  <a:srgbClr val="AAAAAA"/>
                </a:solidFill>
                <a:latin typeface="Average"/>
                <a:ea typeface="Average"/>
                <a:cs typeface="Average"/>
                <a:sym typeface="Average"/>
              </a:rPr>
              <a:t>ተጨማሪ ዝርዝሮችን እና ጨለማን እየሳልን ነው፣ እና የአርኖልፊኒ ቁም ነገር ምልከታዎችን እየጻፍን ነው።</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US" sz="1300">
                <a:solidFill>
                  <a:srgbClr val="AAAAAA"/>
                </a:solidFill>
                <a:latin typeface="Average"/>
                <a:ea typeface="Average"/>
                <a:cs typeface="Average"/>
                <a:sym typeface="Average"/>
              </a:rPr>
              <a:t>نحن نرسم طبقات أكثر من التفاصيل والظلام، ونكتب ملاحظات حول صورة أرنولفيني.</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Estem dibuixant més capes de detall i foscor, i estem escrivint observacions del Retrat d'Arnolfini.</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我们正在绘制更多层次的细节和黑暗，并且正在写下对阿尔诺菲尼肖像的观察。</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US" sz="1300">
                <a:solidFill>
                  <a:srgbClr val="AAAAAA"/>
                </a:solidFill>
                <a:latin typeface="Average"/>
                <a:ea typeface="Average"/>
                <a:cs typeface="Average"/>
                <a:sym typeface="Average"/>
              </a:rPr>
              <a:t>ما در حال ترسیم لایه های بیشتری از جزئیات و تاریکی هستیم و مشاهداتی از پرتره آرنولفینی را می نویسیم.</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हम विवरण और अंधेरे की अधिक परतें बना रहे हैं, और हम अर्नोल्फिनी पोर्ट्रेट के अवलोकन लिख रहे 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私たちは、より多くの詳細と暗さの層を描き、アルノルフィーニ夫妻の肖像画についての観察を書いています。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우리는 더욱 세부적인 부분과 어둠을 표현하고 있으며, 아르놀피니 초상화에 대한 관찰을 기록하고 있습니다.</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Em bêtir qatên hûrgulî û tariyê xêz dikin, û em çavdêriyên Portreya Arnolfini dinivîsin.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Estamos desenhando mais camadas de detalhes e escuridão, e estamos escrevendo observações do Retrato de Arnolfini.</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ਅਸੀਂ ਵੇਰਵੇ ਅਤੇ ਹਨੇਰੇ ਦੀਆਂ ਹੋਰ ਪਰਤਾਂ ਖਿੱਚ ਰਹੇ ਹਾਂ, ਅਤੇ ਅਸੀਂ ਅਰਨੋਲਫਿਨੀ ਪੋਰਟਰੇਟ ਦੇ ਨਿਰੀਖਣ ਲਿਖ ਰਹੇ 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Мы прорисовываем больше слоев деталей и темноты и пишем наблюдения о Портрете Арнольфини.</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Waxaan sawireynaa lakabyo badan oo tafatiran iyo mugdi ah, waxaanan qoraynaa indho-indheynta Sawirka Arnolfini.</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Estamos dibujando más capas de detalle y oscuridad, y estamos escribiendo observaciones del Retrato de Arnolfini.</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Tunachora tabaka zaidi za maelezo na giza, na tunaandika uchunguzi wa Picha ya Arnolfini.</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Gumagawa kami ng higit pang mga layer ng detalye at kadiliman, at nagsusulat kami ng mga obserbasyon ng Arnolfini Portrait.</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Daha fazla ayrıntı ve karanlık katmanları çiziyoruz ve Arnolfini Portresi'nin gözlemlerini yazıyoruz.</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Ми малюємо більше шарів деталей і темряви, а також пишемо спостереження за портретом Арнольфіні.</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Chúng tôi đang vẽ thêm nhiều lớp chi tiết và bóng tối, và chúng tôi đang viết những nhận xét về Chân dung Arnolfini.</a:t>
            </a:r>
            <a:endParaRPr sz="400">
              <a:solidFill>
                <a:srgbClr val="AAAAAA"/>
              </a:solidFill>
              <a:latin typeface="Average"/>
              <a:ea typeface="Average"/>
              <a:cs typeface="Average"/>
              <a:sym typeface="Average"/>
            </a:endParaRPr>
          </a:p>
        </p:txBody>
      </p:sp>
      <p:sp>
        <p:nvSpPr>
          <p:cNvPr id="548" name="Google Shape;548;p95"/>
          <p:cNvSpPr txBox="1"/>
          <p:nvPr/>
        </p:nvSpPr>
        <p:spPr>
          <a:xfrm>
            <a:off x="-50" y="0"/>
            <a:ext cx="2734500" cy="112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rgbClr val="FFFFFF"/>
                </a:solidFill>
                <a:latin typeface="Oswald"/>
                <a:ea typeface="Oswald"/>
                <a:cs typeface="Oswald"/>
                <a:sym typeface="Oswald"/>
              </a:rPr>
              <a:t>What are we</a:t>
            </a:r>
            <a:br>
              <a:rPr lang="en-US" sz="3000">
                <a:solidFill>
                  <a:srgbClr val="FFFFFF"/>
                </a:solidFill>
                <a:latin typeface="Oswald"/>
                <a:ea typeface="Oswald"/>
                <a:cs typeface="Oswald"/>
                <a:sym typeface="Oswald"/>
              </a:rPr>
            </a:br>
            <a:r>
              <a:rPr lang="en-US" sz="3000">
                <a:solidFill>
                  <a:srgbClr val="FFFFFF"/>
                </a:solidFill>
                <a:latin typeface="Oswald"/>
                <a:ea typeface="Oswald"/>
                <a:cs typeface="Oswald"/>
                <a:sym typeface="Oswald"/>
              </a:rPr>
              <a:t>doing today?</a:t>
            </a:r>
            <a:endParaRPr/>
          </a:p>
        </p:txBody>
      </p:sp>
      <p:pic>
        <p:nvPicPr>
          <p:cNvPr id="549" name="Google Shape;549;p95"/>
          <p:cNvPicPr preferRelativeResize="0"/>
          <p:nvPr/>
        </p:nvPicPr>
        <p:blipFill>
          <a:blip r:embed="rId3">
            <a:alphaModFix/>
          </a:blip>
          <a:stretch>
            <a:fillRect/>
          </a:stretch>
        </p:blipFill>
        <p:spPr>
          <a:xfrm>
            <a:off x="0" y="1120810"/>
            <a:ext cx="2734402" cy="2177815"/>
          </a:xfrm>
          <a:prstGeom prst="rect">
            <a:avLst/>
          </a:prstGeom>
          <a:noFill/>
          <a:ln>
            <a:noFill/>
          </a:ln>
        </p:spPr>
      </p:pic>
      <p:sp>
        <p:nvSpPr>
          <p:cNvPr id="550" name="Google Shape;550;p95"/>
          <p:cNvSpPr txBox="1"/>
          <p:nvPr/>
        </p:nvSpPr>
        <p:spPr>
          <a:xfrm>
            <a:off x="-50" y="3298625"/>
            <a:ext cx="2734500" cy="3559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sz="2100">
                <a:solidFill>
                  <a:srgbClr val="CACACA"/>
                </a:solidFill>
                <a:latin typeface="Average"/>
                <a:ea typeface="Average"/>
                <a:cs typeface="Average"/>
                <a:sym typeface="Average"/>
              </a:rPr>
              <a:t>We are going to</a:t>
            </a:r>
            <a:r>
              <a:rPr b="1" lang="en-US" sz="2100">
                <a:solidFill>
                  <a:srgbClr val="FFFFFF"/>
                </a:solidFill>
                <a:latin typeface="Average"/>
                <a:ea typeface="Average"/>
                <a:cs typeface="Average"/>
                <a:sym typeface="Average"/>
              </a:rPr>
              <a:t> continue shading</a:t>
            </a:r>
            <a:r>
              <a:rPr lang="en-US" sz="2100">
                <a:solidFill>
                  <a:srgbClr val="CACACA"/>
                </a:solidFill>
                <a:latin typeface="Average"/>
                <a:ea typeface="Average"/>
                <a:cs typeface="Average"/>
                <a:sym typeface="Average"/>
              </a:rPr>
              <a:t> our portrait project, building up layers of detail and darkness. We are doing today’s assignment about </a:t>
            </a:r>
            <a:r>
              <a:rPr b="1" lang="en-US" sz="2100">
                <a:solidFill>
                  <a:srgbClr val="FFFFFF"/>
                </a:solidFill>
                <a:latin typeface="Average"/>
                <a:ea typeface="Average"/>
                <a:cs typeface="Average"/>
                <a:sym typeface="Average"/>
              </a:rPr>
              <a:t>observing the </a:t>
            </a:r>
            <a:r>
              <a:rPr b="1" i="1" lang="en-US" sz="2100">
                <a:solidFill>
                  <a:srgbClr val="FFFFFF"/>
                </a:solidFill>
                <a:latin typeface="Average"/>
                <a:ea typeface="Average"/>
                <a:cs typeface="Average"/>
                <a:sym typeface="Average"/>
              </a:rPr>
              <a:t>Arnolfini Portrait</a:t>
            </a:r>
            <a:r>
              <a:rPr lang="en-US" sz="2100">
                <a:solidFill>
                  <a:srgbClr val="CACACA"/>
                </a:solidFill>
                <a:latin typeface="Average"/>
                <a:ea typeface="Average"/>
                <a:cs typeface="Average"/>
                <a:sym typeface="Average"/>
              </a:rPr>
              <a:t>.</a:t>
            </a:r>
            <a:endParaRPr sz="12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descr="Translations" id="559" name="Google Shape;559;p97"/>
          <p:cNvSpPr txBox="1"/>
          <p:nvPr/>
        </p:nvSpPr>
        <p:spPr>
          <a:xfrm>
            <a:off x="0" y="0"/>
            <a:ext cx="3198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4800">
                <a:solidFill>
                  <a:srgbClr val="FFFFFF"/>
                </a:solidFill>
                <a:latin typeface="Oswald"/>
                <a:ea typeface="Oswald"/>
                <a:cs typeface="Oswald"/>
                <a:sym typeface="Oswald"/>
              </a:rPr>
              <a:t>I can't take photos or answer questions after I call cleanup.</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US" sz="4800">
                <a:solidFill>
                  <a:srgbClr val="FFFFFF"/>
                </a:solidFill>
                <a:latin typeface="Oswald"/>
                <a:ea typeface="Oswald"/>
                <a:cs typeface="Oswald"/>
                <a:sym typeface="Oswald"/>
              </a:rPr>
              <a:t>😔</a:t>
            </a:r>
            <a:endParaRPr sz="4800">
              <a:solidFill>
                <a:srgbClr val="FFFFFF"/>
              </a:solidFill>
              <a:latin typeface="Oswald"/>
              <a:ea typeface="Oswald"/>
              <a:cs typeface="Oswald"/>
              <a:sym typeface="Oswald"/>
            </a:endParaRPr>
          </a:p>
        </p:txBody>
      </p:sp>
      <p:sp>
        <p:nvSpPr>
          <p:cNvPr descr="Translations" id="560" name="Google Shape;560;p97"/>
          <p:cNvSpPr txBox="1"/>
          <p:nvPr/>
        </p:nvSpPr>
        <p:spPr>
          <a:xfrm>
            <a:off x="3155900" y="0"/>
            <a:ext cx="5988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450">
                <a:solidFill>
                  <a:srgbClr val="AAAAAA"/>
                </a:solidFill>
                <a:latin typeface="Average"/>
                <a:ea typeface="Average"/>
                <a:cs typeface="Average"/>
                <a:sym typeface="Average"/>
              </a:rPr>
              <a:t>ማጽዳት ከጠራሁ በኋላ ፎቶዎችን ማንሳት ወይም ጥያቄዎችን መመለስ አልችልም።</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US" sz="1450">
                <a:solidFill>
                  <a:srgbClr val="AAAAAA"/>
                </a:solidFill>
                <a:latin typeface="Average"/>
                <a:ea typeface="Average"/>
                <a:cs typeface="Average"/>
                <a:sym typeface="Average"/>
              </a:rPr>
              <a:t>لا أستطيع التقاط الصور أو الإجابة على الأسئلة بعد أن اتصل بالتنظيف.</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No puc fer fotos ni respondre preguntes després de trucar a neteja.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打扫完之后我不能拍照或回答问题。</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US" sz="1450">
                <a:solidFill>
                  <a:srgbClr val="AAAAAA"/>
                </a:solidFill>
                <a:latin typeface="Average"/>
                <a:ea typeface="Average"/>
                <a:cs typeface="Average"/>
                <a:sym typeface="Average"/>
              </a:rPr>
              <a:t>بعد از تماس با پاکسازی نمی‌توانم عکس بگیرم یا به سؤالات پاسخ دهم.</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मैं सफाई के लिए कॉल करने के बाद फोटो नहीं ले सकता या प्रश्नों का उत्तर नहीं दे सकता।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清掃を依頼した後は、写真を撮ったり質問に答えたりすることはできません。</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청소를 요청한 후에는 사진을 찍을 수 없고 질문에 답할 수도 없습니다.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Piştî ku ez gazî paqijiyê dikim ez nikarim wêneyan bigirim an jî bersiva pirsan bidim.</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Não posso tirar fotos nem responder perguntas depois de ligar para a limpeza.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ਕਲੀਨਅੱਪ ਕਾਲ ਕਰਨ ਤੋਂ ਬਾਅਦ ਮੈਂ ਫੋਟੋਆਂ ਨਹੀਂ ਲੈ ਸਕਦਾ ਜਾਂ ਸਵਾਲਾਂ ਦੇ ਜਵਾਬ ਨਹੀਂ ਦੇ ਸਕਦਾ/ਸਕਦੀ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Я не могу делать фотографии или отвечать на вопросы после того, как вызову службу уборки.</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Ma qaadi karo sawiro ama kama jawaabi karo su'aalaha ka dib marka aan waco nadiifinta.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No puedo tomar fotografías ni responder preguntas después de llamar a limpieza.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Siwezi kupiga picha au kujibu maswali baada ya kuita usafishaji.</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Hindi ako maaaring kumuha ng litrato o sumagot ng mga tanong pagkatapos kong tumawag sa paglilinis.</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Temizlik çağırdıktan sonra fotoğraf çekemiyorum veya soruları cevaplayamıyorum.</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Я не можу фотографувати чи відповідати на запитання після того, як зателефонував до прибирання.</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Tôi không thể chụp ảnh hoặc trả lời câu hỏi sau khi gọi dọn dẹp.</a:t>
            </a:r>
            <a:endParaRPr sz="1450">
              <a:solidFill>
                <a:srgbClr val="CACACA"/>
              </a:solidFill>
              <a:latin typeface="Average"/>
              <a:ea typeface="Average"/>
              <a:cs typeface="Average"/>
              <a:sym typeface="Average"/>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98"/>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5400">
                <a:solidFill>
                  <a:srgbClr val="00FF00"/>
                </a:solidFill>
                <a:latin typeface="Oswald"/>
                <a:ea typeface="Oswald"/>
                <a:cs typeface="Oswald"/>
                <a:sym typeface="Oswald"/>
              </a:rPr>
              <a:t>Each day</a:t>
            </a:r>
            <a:r>
              <a:rPr lang="en-US" sz="5400">
                <a:solidFill>
                  <a:srgbClr val="FFFFFF"/>
                </a:solidFill>
                <a:latin typeface="Oswald"/>
                <a:ea typeface="Oswald"/>
                <a:cs typeface="Oswald"/>
                <a:sym typeface="Oswald"/>
              </a:rPr>
              <a:t> you share a public progress photo you will have </a:t>
            </a:r>
            <a:r>
              <a:rPr lang="en-US" sz="5400">
                <a:solidFill>
                  <a:srgbClr val="00FF00"/>
                </a:solidFill>
                <a:latin typeface="Oswald"/>
                <a:ea typeface="Oswald"/>
                <a:cs typeface="Oswald"/>
                <a:sym typeface="Oswald"/>
              </a:rPr>
              <a:t>one less goal </a:t>
            </a:r>
            <a:r>
              <a:rPr lang="en-US" sz="5400">
                <a:solidFill>
                  <a:srgbClr val="FFFFFF"/>
                </a:solidFill>
                <a:latin typeface="Oswald"/>
                <a:ea typeface="Oswald"/>
                <a:cs typeface="Oswald"/>
                <a:sym typeface="Oswald"/>
              </a:rPr>
              <a:t>to write.</a:t>
            </a:r>
            <a:endParaRPr sz="2700">
              <a:solidFill>
                <a:srgbClr val="AAAAAA"/>
              </a:solidFill>
              <a:latin typeface="Average"/>
              <a:ea typeface="Average"/>
              <a:cs typeface="Average"/>
              <a:sym typeface="Average"/>
            </a:endParaRPr>
          </a:p>
        </p:txBody>
      </p:sp>
      <p:sp>
        <p:nvSpPr>
          <p:cNvPr descr="Translations" id="566" name="Google Shape;566;p98"/>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450">
                <a:solidFill>
                  <a:srgbClr val="AAAAAA"/>
                </a:solidFill>
                <a:latin typeface="Average"/>
                <a:ea typeface="Average"/>
                <a:cs typeface="Average"/>
                <a:sym typeface="Average"/>
              </a:rPr>
              <a:t>ፎቶ ባጋራህ እያንዳንዱ ቀን ለመጻፍ አንድ ያነሰ ግብ አለህ።</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US" sz="1450">
                <a:solidFill>
                  <a:srgbClr val="AAAAAA"/>
                </a:solidFill>
                <a:latin typeface="Average"/>
                <a:ea typeface="Average"/>
                <a:cs typeface="Average"/>
                <a:sym typeface="Average"/>
              </a:rPr>
              <a:t>في كل يوم تشارك فيه صورة يكون لديك هدف أقل للكتابة.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Cada dia que comparteixes una foto tens un objectiu menys per escriure.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每天分享一张照片，你就少写一个目标。</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US" sz="1450">
                <a:solidFill>
                  <a:srgbClr val="AAAAAA"/>
                </a:solidFill>
                <a:latin typeface="Average"/>
                <a:ea typeface="Average"/>
                <a:cs typeface="Average"/>
                <a:sym typeface="Average"/>
              </a:rPr>
              <a:t>هر روز که عکسی را به اشتراک می گذارید یک هدف کمتر برای نوشتن دارید.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प्रत्येक दिन जब आप एक फोटो साझा करते हैं तो आपको लिखने के लिए एक लक्ष्य कम हो जाता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毎日写真を共有するごとに、書き込む目標が 1 つ減ります。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매일 사진을 공유할 때마다 써야 할 목표가 하나씩 줄어듭니다.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Her roj ku hûn wêneyek parve dikin, armancek we kêm e ku hûn binivîsin.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Cada dia que você compartilha uma foto, você tem uma meta a menos para escrever.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ਹਰ ਰੋਜ਼ ਤੁਸੀਂ ਇੱਕ ਫੋਟੋ ਸਾਂਝੀ ਕਰਦੇ ਹੋ, ਤੁਹਾਡੇ ਕੋਲ ਲਿਖਣ ਦਾ ਇੱਕ ਟੀਚਾ ਘੱਟ ਹੁੰਦਾ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Каждый день, когда вы делитесь фотографией, у вас становится на одну цель меньше.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Maalin kasta oo aad wadaagto sawir waxaad leedahay hal hadaf oo yar oo aad ku qorto.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Cada día que compartes una foto tienes un objetivo menos que escribir.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Kila siku unashiriki picha una lengo moja pungufu la kuandika.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Sa bawat araw na nagbabahagi ka ng isang larawan, wala kang isang layunin na isulat.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Her gün bir fotoğraf paylaştığınızda yazmanız gereken hedeflerden biri daha az oluyor.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Кожен день, коли ви ділитеся фотографією, у вас залишається на одну мету менше.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Mỗi ngày bạn chia sẻ một bức ảnh, bạn sẽ bớt đi một mục tiêu phải viết.</a:t>
            </a:r>
            <a:endParaRPr sz="1450">
              <a:solidFill>
                <a:srgbClr val="AAAAAA"/>
              </a:solidFill>
              <a:latin typeface="Average"/>
              <a:ea typeface="Average"/>
              <a:cs typeface="Average"/>
              <a:sym typeface="Average"/>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grpSp>
        <p:nvGrpSpPr>
          <p:cNvPr id="571" name="Google Shape;571;p99"/>
          <p:cNvGrpSpPr/>
          <p:nvPr/>
        </p:nvGrpSpPr>
        <p:grpSpPr>
          <a:xfrm>
            <a:off x="0" y="0"/>
            <a:ext cx="3651600" cy="6857999"/>
            <a:chOff x="0" y="0"/>
            <a:chExt cx="3651600" cy="6857999"/>
          </a:xfrm>
        </p:grpSpPr>
        <p:sp>
          <p:nvSpPr>
            <p:cNvPr descr="Translations" id="572" name="Google Shape;572;p99"/>
            <p:cNvSpPr txBox="1"/>
            <p:nvPr/>
          </p:nvSpPr>
          <p:spPr>
            <a:xfrm>
              <a:off x="0" y="0"/>
              <a:ext cx="3651600" cy="337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600">
                  <a:solidFill>
                    <a:srgbClr val="FFFFFF"/>
                  </a:solidFill>
                  <a:latin typeface="Oswald"/>
                  <a:ea typeface="Oswald"/>
                  <a:cs typeface="Oswald"/>
                  <a:sym typeface="Oswald"/>
                </a:rPr>
                <a:t>If you have </a:t>
              </a:r>
              <a:r>
                <a:rPr lang="en-US" sz="3600">
                  <a:solidFill>
                    <a:srgbClr val="EA9999"/>
                  </a:solidFill>
                  <a:latin typeface="Oswald"/>
                  <a:ea typeface="Oswald"/>
                  <a:cs typeface="Oswald"/>
                  <a:sym typeface="Oswald"/>
                </a:rPr>
                <a:t>not asked for a photo</a:t>
              </a:r>
              <a:r>
                <a:rPr lang="en-US" sz="3600">
                  <a:solidFill>
                    <a:srgbClr val="FFFFFF"/>
                  </a:solidFill>
                  <a:latin typeface="Oswald"/>
                  <a:ea typeface="Oswald"/>
                  <a:cs typeface="Oswald"/>
                  <a:sym typeface="Oswald"/>
                </a:rPr>
                <a:t>, please open your booklet to the first page, and </a:t>
              </a:r>
              <a:r>
                <a:rPr lang="en-US" sz="3600">
                  <a:solidFill>
                    <a:srgbClr val="00FF00"/>
                  </a:solidFill>
                  <a:latin typeface="Oswald"/>
                  <a:ea typeface="Oswald"/>
                  <a:cs typeface="Oswald"/>
                  <a:sym typeface="Oswald"/>
                </a:rPr>
                <a:t>write your goal for next class</a:t>
              </a:r>
              <a:r>
                <a:rPr lang="en-US" sz="3600">
                  <a:solidFill>
                    <a:srgbClr val="FFFFFF"/>
                  </a:solidFill>
                  <a:latin typeface="Oswald"/>
                  <a:ea typeface="Oswald"/>
                  <a:cs typeface="Oswald"/>
                  <a:sym typeface="Oswald"/>
                </a:rPr>
                <a:t>. </a:t>
              </a:r>
              <a:endParaRPr sz="3600">
                <a:solidFill>
                  <a:srgbClr val="FFFFFF"/>
                </a:solidFill>
                <a:latin typeface="Oswald"/>
                <a:ea typeface="Oswald"/>
                <a:cs typeface="Oswald"/>
                <a:sym typeface="Oswald"/>
              </a:endParaRPr>
            </a:p>
          </p:txBody>
        </p:sp>
        <p:pic>
          <p:nvPicPr>
            <p:cNvPr id="573" name="Google Shape;573;p99"/>
            <p:cNvPicPr preferRelativeResize="0"/>
            <p:nvPr/>
          </p:nvPicPr>
          <p:blipFill>
            <a:blip r:embed="rId3">
              <a:alphaModFix/>
            </a:blip>
            <a:stretch>
              <a:fillRect/>
            </a:stretch>
          </p:blipFill>
          <p:spPr>
            <a:xfrm>
              <a:off x="478588" y="3371100"/>
              <a:ext cx="2694422" cy="3486899"/>
            </a:xfrm>
            <a:prstGeom prst="rect">
              <a:avLst/>
            </a:prstGeom>
            <a:noFill/>
            <a:ln>
              <a:noFill/>
            </a:ln>
          </p:spPr>
        </p:pic>
      </p:grpSp>
      <p:sp>
        <p:nvSpPr>
          <p:cNvPr descr="Translations" id="574" name="Google Shape;574;p99"/>
          <p:cNvSpPr txBox="1"/>
          <p:nvPr/>
        </p:nvSpPr>
        <p:spPr>
          <a:xfrm>
            <a:off x="365155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500">
                <a:solidFill>
                  <a:srgbClr val="AAAAAA"/>
                </a:solidFill>
                <a:latin typeface="Average"/>
                <a:ea typeface="Average"/>
                <a:cs typeface="Average"/>
                <a:sym typeface="Average"/>
              </a:rPr>
              <a:t>ፎቶ ከሌለህ፣ እባክህ ቡክሌትህን ከፍተህ ግብህን ጻፍ።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US" sz="1500">
                <a:solidFill>
                  <a:srgbClr val="AAAAAA"/>
                </a:solidFill>
                <a:latin typeface="Average"/>
                <a:ea typeface="Average"/>
                <a:cs typeface="Average"/>
                <a:sym typeface="Average"/>
              </a:rPr>
              <a:t>إذا لم يكن لديك صورة، يرجى فتح كتيبك وكتابة هدفك.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Si no tens una foto, obriu el fullet i escriu el teu objectiu.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如果您没有照片，请打开您的小册子并写下您的目标。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US" sz="1500">
                <a:solidFill>
                  <a:srgbClr val="AAAAAA"/>
                </a:solidFill>
                <a:latin typeface="Average"/>
                <a:ea typeface="Average"/>
                <a:cs typeface="Average"/>
                <a:sym typeface="Average"/>
              </a:rPr>
              <a:t>اگر عکس ندارید، لطفا جزوه خود را باز کنید و هدف خود را بنویسید.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यदि आपके पास कोई फोटो नहीं है, तो कृपया अपनी पुस्तिका खोलें और अपना लक्ष्य लिखें।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写真がない場合は、冊子を開いて目標を書いてください。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사진이 없으신 경우, 책자를 펴서 목표를 적어주세요.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Ger wêneyek we tune, ji kerema xwe pirtûka xwe vekin û armanca xwe binivîsin.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Se você não tiver uma foto, abra seu livreto e escreva sua meta.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ਜੇਕਰ ਤੁਹਾਡੇ ਕੋਲ ਕੋਈ ਫੋਟੋ ਨਹੀਂ ਹੈ, ਤਾਂ ਕਿਰਪਾ ਕਰਕੇ ਆਪਣੀ ਕਿਤਾਬਚਾ ਖੋਲ੍ਹੋ ਅਤੇ ਆਪਣਾ ਟੀਚਾ ਲਿਖੋ।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Если у вас нет фотографии, откройте буклет и напишите свою цель.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Haddii aadan haysan sawir, fadlan fur buug-yarahaaga oo qor hadafkaaga.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Si no tienes una foto, abre tu folleto y escribe tu objetivo.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Ikiwa huna picha, tafadhali fungua kijitabu chako na uandike lengo lako.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Kung wala kang larawan, mangyaring buksan ang iyong buklet at isulat ang iyong layunin.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Fotoğrafınız yoksa lütfen kitapçığınızı açın ve hedefinizi yazın.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Якщо у вас немає фотографії, відкрийте буклет і напишіть свою мету.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Nếu bạn không có ảnh, vui lòng mở tập sách và viết mục tiêu của bạn.</a:t>
            </a:r>
            <a:endParaRPr sz="1200">
              <a:solidFill>
                <a:srgbClr val="FFFFFF"/>
              </a:solidFill>
              <a:latin typeface="Oswald"/>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55"/>
          <p:cNvSpPr txBox="1"/>
          <p:nvPr/>
        </p:nvSpPr>
        <p:spPr>
          <a:xfrm>
            <a:off x="5581650" y="0"/>
            <a:ext cx="3562200" cy="45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400">
                <a:solidFill>
                  <a:srgbClr val="FFFFFF"/>
                </a:solidFill>
                <a:latin typeface="Open Sans"/>
                <a:ea typeface="Open Sans"/>
                <a:cs typeface="Open Sans"/>
                <a:sym typeface="Open Sans"/>
              </a:rPr>
              <a:t>Alex Gross </a:t>
            </a:r>
            <a:r>
              <a:rPr i="1" lang="en-US" sz="2400">
                <a:solidFill>
                  <a:srgbClr val="B7B7B7"/>
                </a:solidFill>
                <a:latin typeface="Open Sans"/>
                <a:ea typeface="Open Sans"/>
                <a:cs typeface="Open Sans"/>
                <a:sym typeface="Open Sans"/>
              </a:rPr>
              <a:t>@artofalexgross</a:t>
            </a:r>
            <a:endParaRPr i="1" sz="2400">
              <a:solidFill>
                <a:srgbClr val="B7B7B7"/>
              </a:solidFill>
              <a:latin typeface="Open Sans"/>
              <a:ea typeface="Open Sans"/>
              <a:cs typeface="Open Sans"/>
              <a:sym typeface="Open Sans"/>
            </a:endParaRPr>
          </a:p>
          <a:p>
            <a:pPr indent="0" lvl="0" marL="0" rtl="0" algn="ctr">
              <a:spcBef>
                <a:spcPts val="0"/>
              </a:spcBef>
              <a:spcAft>
                <a:spcPts val="0"/>
              </a:spcAft>
              <a:buNone/>
            </a:pPr>
            <a:r>
              <a:t/>
            </a:r>
            <a:endParaRPr sz="2400">
              <a:solidFill>
                <a:srgbClr val="B7B7B7"/>
              </a:solidFill>
              <a:latin typeface="Open Sans"/>
              <a:ea typeface="Open Sans"/>
              <a:cs typeface="Open Sans"/>
              <a:sym typeface="Open Sans"/>
            </a:endParaRPr>
          </a:p>
          <a:p>
            <a:pPr indent="0" lvl="0" marL="0" rtl="0" algn="ctr">
              <a:spcBef>
                <a:spcPts val="0"/>
              </a:spcBef>
              <a:spcAft>
                <a:spcPts val="0"/>
              </a:spcAft>
              <a:buNone/>
            </a:pPr>
            <a:r>
              <a:rPr b="1" i="1" lang="en-US" sz="2400">
                <a:solidFill>
                  <a:srgbClr val="FFFFFF"/>
                </a:solidFill>
                <a:latin typeface="Open Sans"/>
                <a:ea typeface="Open Sans"/>
                <a:cs typeface="Open Sans"/>
                <a:sym typeface="Open Sans"/>
              </a:rPr>
              <a:t>Iris Flower</a:t>
            </a:r>
            <a:endParaRPr b="1" i="1" sz="24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b="1" i="1" sz="2400">
              <a:solidFill>
                <a:srgbClr val="FFFFFF"/>
              </a:solidFill>
              <a:latin typeface="Open Sans"/>
              <a:ea typeface="Open Sans"/>
              <a:cs typeface="Open Sans"/>
              <a:sym typeface="Open Sans"/>
            </a:endParaRPr>
          </a:p>
          <a:p>
            <a:pPr indent="0" lvl="0" marL="0" rtl="0" algn="ctr">
              <a:spcBef>
                <a:spcPts val="0"/>
              </a:spcBef>
              <a:spcAft>
                <a:spcPts val="0"/>
              </a:spcAft>
              <a:buNone/>
            </a:pPr>
            <a:r>
              <a:rPr lang="en-US" sz="2400">
                <a:solidFill>
                  <a:srgbClr val="B7B7B7"/>
                </a:solidFill>
                <a:latin typeface="Open Sans"/>
                <a:ea typeface="Open Sans"/>
                <a:cs typeface="Open Sans"/>
                <a:sym typeface="Open Sans"/>
              </a:rPr>
              <a:t>oil on canvas</a:t>
            </a:r>
            <a:endParaRPr sz="2400">
              <a:solidFill>
                <a:srgbClr val="B7B7B7"/>
              </a:solidFill>
              <a:latin typeface="Open Sans"/>
              <a:ea typeface="Open Sans"/>
              <a:cs typeface="Open Sans"/>
              <a:sym typeface="Open Sans"/>
            </a:endParaRPr>
          </a:p>
          <a:p>
            <a:pPr indent="0" lvl="0" marL="0" rtl="0" algn="ctr">
              <a:spcBef>
                <a:spcPts val="0"/>
              </a:spcBef>
              <a:spcAft>
                <a:spcPts val="0"/>
              </a:spcAft>
              <a:buNone/>
            </a:pPr>
            <a:r>
              <a:rPr lang="en-US" sz="2400">
                <a:solidFill>
                  <a:srgbClr val="B7B7B7"/>
                </a:solidFill>
                <a:latin typeface="Open Sans"/>
                <a:ea typeface="Open Sans"/>
                <a:cs typeface="Open Sans"/>
                <a:sym typeface="Open Sans"/>
              </a:rPr>
              <a:t>61 x 47”</a:t>
            </a:r>
            <a:endParaRPr sz="2400">
              <a:solidFill>
                <a:srgbClr val="B7B7B7"/>
              </a:solidFill>
              <a:latin typeface="Open Sans"/>
              <a:ea typeface="Open Sans"/>
              <a:cs typeface="Open Sans"/>
              <a:sym typeface="Open Sans"/>
            </a:endParaRPr>
          </a:p>
          <a:p>
            <a:pPr indent="0" lvl="0" marL="0" rtl="0" algn="ctr">
              <a:spcBef>
                <a:spcPts val="0"/>
              </a:spcBef>
              <a:spcAft>
                <a:spcPts val="0"/>
              </a:spcAft>
              <a:buNone/>
            </a:pPr>
            <a:r>
              <a:rPr lang="en-US" sz="2400">
                <a:solidFill>
                  <a:srgbClr val="B7B7B7"/>
                </a:solidFill>
                <a:latin typeface="Open Sans"/>
                <a:ea typeface="Open Sans"/>
                <a:cs typeface="Open Sans"/>
                <a:sym typeface="Open Sans"/>
              </a:rPr>
              <a:t>2016</a:t>
            </a:r>
            <a:endParaRPr sz="2400">
              <a:solidFill>
                <a:srgbClr val="B7B7B7"/>
              </a:solidFill>
              <a:latin typeface="Open Sans"/>
              <a:ea typeface="Open Sans"/>
              <a:cs typeface="Open Sans"/>
              <a:sym typeface="Open Sans"/>
            </a:endParaRPr>
          </a:p>
        </p:txBody>
      </p:sp>
      <p:pic>
        <p:nvPicPr>
          <p:cNvPr descr="Image from https://instagram.fyaw1-1.fna.fbcdn.net/vp/35efd5048a214c111c9776e2c43467c7/5E6350DA/t51.2885-15/sh0.08/e35/p750x750/74704984_464980934104934_3349199339069224851_n.jpg?_nc_ht=instagram.fyaw1-1.fna.fbcdn.net&amp;_nc_cat=102" id="302" name="Google Shape;302;p55"/>
          <p:cNvPicPr preferRelativeResize="0"/>
          <p:nvPr/>
        </p:nvPicPr>
        <p:blipFill>
          <a:blip r:embed="rId3">
            <a:alphaModFix/>
          </a:blip>
          <a:stretch>
            <a:fillRect/>
          </a:stretch>
        </p:blipFill>
        <p:spPr>
          <a:xfrm>
            <a:off x="0" y="0"/>
            <a:ext cx="5581650" cy="6858000"/>
          </a:xfrm>
          <a:prstGeom prst="rect">
            <a:avLst/>
          </a:prstGeom>
          <a:noFill/>
          <a:ln>
            <a:noFill/>
          </a:ln>
        </p:spPr>
      </p:pic>
      <p:pic>
        <p:nvPicPr>
          <p:cNvPr id="303" name="Google Shape;303;p55"/>
          <p:cNvPicPr preferRelativeResize="0"/>
          <p:nvPr/>
        </p:nvPicPr>
        <p:blipFill>
          <a:blip r:embed="rId4">
            <a:alphaModFix/>
          </a:blip>
          <a:stretch>
            <a:fillRect/>
          </a:stretch>
        </p:blipFill>
        <p:spPr>
          <a:xfrm>
            <a:off x="6448350" y="4566467"/>
            <a:ext cx="1828800" cy="18288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descr="Translations" id="579" name="Google Shape;579;p100"/>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700">
                <a:solidFill>
                  <a:srgbClr val="FFFFFF"/>
                </a:solidFill>
                <a:latin typeface="Oswald"/>
                <a:ea typeface="Oswald"/>
                <a:cs typeface="Oswald"/>
                <a:sym typeface="Oswald"/>
              </a:rPr>
              <a:t>At the end of class, you will either: </a:t>
            </a:r>
            <a:endParaRPr sz="34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US" sz="3000">
                <a:solidFill>
                  <a:srgbClr val="FFFFFF"/>
                </a:solidFill>
                <a:latin typeface="Average"/>
                <a:ea typeface="Average"/>
                <a:cs typeface="Average"/>
                <a:sym typeface="Average"/>
              </a:rPr>
              <a:t>give me your </a:t>
            </a:r>
            <a:r>
              <a:rPr b="1" lang="en-US" sz="3000">
                <a:solidFill>
                  <a:srgbClr val="00FF00"/>
                </a:solidFill>
                <a:latin typeface="Average"/>
                <a:ea typeface="Average"/>
                <a:cs typeface="Average"/>
                <a:sym typeface="Average"/>
              </a:rPr>
              <a:t>booklet </a:t>
            </a:r>
            <a:r>
              <a:rPr lang="en-US" sz="3000">
                <a:solidFill>
                  <a:srgbClr val="FFFFFF"/>
                </a:solidFill>
                <a:latin typeface="Average"/>
                <a:ea typeface="Average"/>
                <a:cs typeface="Average"/>
                <a:sym typeface="Average"/>
              </a:rPr>
              <a:t>with </a:t>
            </a:r>
            <a:r>
              <a:rPr b="1" lang="en-US" sz="3000">
                <a:solidFill>
                  <a:srgbClr val="00FF00"/>
                </a:solidFill>
                <a:latin typeface="Average"/>
                <a:ea typeface="Average"/>
                <a:cs typeface="Average"/>
                <a:sym typeface="Average"/>
              </a:rPr>
              <a:t>tomorrow's goal</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US" sz="3000">
                <a:solidFill>
                  <a:srgbClr val="FFFFFF"/>
                </a:solidFill>
                <a:latin typeface="Average"/>
                <a:ea typeface="Average"/>
                <a:cs typeface="Average"/>
                <a:sym typeface="Average"/>
              </a:rPr>
              <a:t>give me your </a:t>
            </a:r>
            <a:r>
              <a:rPr b="1" lang="en-US" sz="3000">
                <a:solidFill>
                  <a:srgbClr val="00FFFF"/>
                </a:solidFill>
                <a:latin typeface="Average"/>
                <a:ea typeface="Average"/>
                <a:cs typeface="Average"/>
                <a:sym typeface="Average"/>
              </a:rPr>
              <a:t>artwork </a:t>
            </a:r>
            <a:r>
              <a:rPr lang="en-US" sz="3000">
                <a:solidFill>
                  <a:srgbClr val="FFFFFF"/>
                </a:solidFill>
                <a:latin typeface="Average"/>
                <a:ea typeface="Average"/>
                <a:cs typeface="Average"/>
                <a:sym typeface="Average"/>
              </a:rPr>
              <a:t>to </a:t>
            </a:r>
            <a:r>
              <a:rPr b="1" lang="en-US" sz="3000">
                <a:solidFill>
                  <a:srgbClr val="00FFFF"/>
                </a:solidFill>
                <a:latin typeface="Average"/>
                <a:ea typeface="Average"/>
                <a:cs typeface="Average"/>
                <a:sym typeface="Average"/>
              </a:rPr>
              <a:t>photograph</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US" sz="3000">
                <a:solidFill>
                  <a:srgbClr val="FFFFFF"/>
                </a:solidFill>
                <a:latin typeface="Average"/>
                <a:ea typeface="Average"/>
                <a:cs typeface="Average"/>
                <a:sym typeface="Average"/>
              </a:rPr>
              <a:t>or put your artwork away because I have </a:t>
            </a:r>
            <a:r>
              <a:rPr b="1" lang="en-US" sz="3000">
                <a:solidFill>
                  <a:srgbClr val="FFFF00"/>
                </a:solidFill>
                <a:latin typeface="Average"/>
                <a:ea typeface="Average"/>
                <a:cs typeface="Average"/>
                <a:sym typeface="Average"/>
              </a:rPr>
              <a:t>already taken a picture</a:t>
            </a:r>
            <a:r>
              <a:rPr lang="en-US" sz="3000">
                <a:solidFill>
                  <a:srgbClr val="FFFFFF"/>
                </a:solidFill>
                <a:latin typeface="Average"/>
                <a:ea typeface="Average"/>
                <a:cs typeface="Average"/>
                <a:sym typeface="Average"/>
              </a:rPr>
              <a:t>.</a:t>
            </a:r>
            <a:endParaRPr sz="3000">
              <a:solidFill>
                <a:srgbClr val="FFFFFF"/>
              </a:solidFill>
              <a:latin typeface="Average"/>
              <a:ea typeface="Average"/>
              <a:cs typeface="Average"/>
              <a:sym typeface="Average"/>
            </a:endParaRPr>
          </a:p>
        </p:txBody>
      </p:sp>
      <p:sp>
        <p:nvSpPr>
          <p:cNvPr descr="Translations" id="580" name="Google Shape;580;p100"/>
          <p:cNvSpPr txBox="1"/>
          <p:nvPr/>
        </p:nvSpPr>
        <p:spPr>
          <a:xfrm>
            <a:off x="3668700" y="0"/>
            <a:ext cx="5475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solidFill>
                  <a:srgbClr val="AAAAAA"/>
                </a:solidFill>
                <a:latin typeface="Average"/>
                <a:ea typeface="Average"/>
                <a:cs typeface="Average"/>
                <a:sym typeface="Average"/>
              </a:rPr>
              <a:t>አስቀድመው ፎቶ ካለዎት ያስቀምጡት! ያለበለዚያ ግብህን ወይም የጥበብ ሥራህን ስጠኝ።</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US" sz="1300">
                <a:solidFill>
                  <a:srgbClr val="AAAAAA"/>
                </a:solidFill>
                <a:latin typeface="Average"/>
                <a:ea typeface="Average"/>
                <a:cs typeface="Average"/>
                <a:sym typeface="Average"/>
              </a:rPr>
              <a:t>إذا كانت لديك صورة، انشرها! وإلا، فأخبرني عن هدفك أو عملك الفني.</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Si ja tens una foto, guarda-la! En cas contrari, dóna'm el teu objectiu o obra d'art.</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如果你已经有照片了，就把它收起来！否则，请告诉我你的目标或作品。</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US" sz="1300">
                <a:solidFill>
                  <a:srgbClr val="AAAAAA"/>
                </a:solidFill>
                <a:latin typeface="Average"/>
                <a:ea typeface="Average"/>
                <a:cs typeface="Average"/>
                <a:sym typeface="Average"/>
              </a:rPr>
              <a:t>اگر قبلاً یک عکس دارید، آن را کنار بگذارید! در غیر این صورت، هدف یا اثر هنری خود را به من بدهید.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अगर आपके पास पहले से कोई फ़ोटो है, तो उसे हटा दें! वरना मुझे अपना लक्ष्य या कलाकृति बताएँ।</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すでに写真をお持ちの方は、それを片付けてください。そうでない場合は、目標やアートワークを教えてください。</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이미 사진이 있다면 치워두세요! 아니면 목표나 작품을 알려주세요.</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Ger jixwe wêneyek we heye, wê bavêjin! Wekî din, armanca xwe an hunera xwe bide min.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Se você já tem uma foto, guarde-a! Caso contrário, me dê seu objetivo ou sua arte.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ਜੇਕਰ ਤੁਹਾਡੇ ਕੋਲ ਪਹਿਲਾਂ ਹੀ ਇੱਕ ਫੋਟੋ ਹੈ, ਤਾਂ ਇਸਨੂੰ ਦੂਰ ਰੱਖੋ! ਨਹੀਂ ਤਾਂ, ਮੈਨੂੰ ਆਪਣਾ ਟੀਚਾ ਜਾਂ ਕਲਾਕਾਰੀ ਦਿਓ।</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Если у вас уже есть фотография, уберите её! В противном случае, предложите мне свою цель или произведение искусства.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Haddii aad hore sawir, dhig! Haddii kale, i sii hadafkaaga ama farshaxankaaga.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Si ya tienes una foto, ¡guárdala! Si no, dime tu objetivo o ilustración.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Ikiwa tayari una picha, iondoe! Vinginevyo, nipe lengo au kazi yako ya sanaa.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Kung may litrato ka na, itabi mo na! Kung hindi, ibigay sa akin ang iyong layunin o likhang sining.</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Zaten bir fotoğrafınız varsa kaldırın! Aksi takdirde, bana hedefinizi veya sanat eserinizi verin.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Якщо у вас вже є фото, приберіть його! В іншому випадку дайте мені свою ціль або твір.</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Nếu bạn đã có ảnh rồi thì cất đi! Nếu không, hãy cho tôi biết mục tiêu hoặc tác phẩm nghệ thuật của bạn.</a:t>
            </a:r>
            <a:endParaRPr sz="1300">
              <a:solidFill>
                <a:srgbClr val="CACACA"/>
              </a:solidFill>
              <a:latin typeface="Average"/>
              <a:ea typeface="Average"/>
              <a:cs typeface="Average"/>
              <a:sym typeface="Averag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6"/>
          <p:cNvSpPr txBox="1"/>
          <p:nvPr/>
        </p:nvSpPr>
        <p:spPr>
          <a:xfrm>
            <a:off x="5482800" y="0"/>
            <a:ext cx="3699600" cy="5029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US" sz="2400">
                <a:solidFill>
                  <a:schemeClr val="dk1"/>
                </a:solidFill>
                <a:latin typeface="Cabin"/>
                <a:ea typeface="Cabin"/>
                <a:cs typeface="Cabin"/>
                <a:sym typeface="Cabin"/>
              </a:rPr>
              <a:t>Hsi Chun Huang </a:t>
            </a:r>
            <a:endParaRPr b="1" sz="2400">
              <a:solidFill>
                <a:schemeClr val="dk1"/>
              </a:solidFill>
              <a:latin typeface="Cabin"/>
              <a:ea typeface="Cabin"/>
              <a:cs typeface="Cabin"/>
              <a:sym typeface="Cabin"/>
            </a:endParaRPr>
          </a:p>
          <a:p>
            <a:pPr indent="0" lvl="0" marL="0" marR="0" rtl="0" algn="ctr">
              <a:lnSpc>
                <a:spcPct val="100000"/>
              </a:lnSpc>
              <a:spcBef>
                <a:spcPts val="0"/>
              </a:spcBef>
              <a:spcAft>
                <a:spcPts val="0"/>
              </a:spcAft>
              <a:buNone/>
            </a:pPr>
            <a:r>
              <a:rPr i="1" lang="en-US" sz="2400">
                <a:solidFill>
                  <a:srgbClr val="B7B7B7"/>
                </a:solidFill>
                <a:latin typeface="Cabin"/>
                <a:ea typeface="Cabin"/>
                <a:cs typeface="Cabin"/>
                <a:sym typeface="Cabin"/>
              </a:rPr>
              <a:t>@hsichunh</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US" sz="2400">
                <a:solidFill>
                  <a:srgbClr val="B7B7B7"/>
                </a:solidFill>
                <a:latin typeface="Cabin"/>
                <a:ea typeface="Cabin"/>
                <a:cs typeface="Cabin"/>
                <a:sym typeface="Cabin"/>
              </a:rPr>
              <a:t>(Taiwan)</a:t>
            </a:r>
            <a:endParaRPr b="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b="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b="1" i="1" lang="en-US" sz="2400">
                <a:solidFill>
                  <a:srgbClr val="FFFFFF"/>
                </a:solidFill>
                <a:latin typeface="Cabin"/>
                <a:ea typeface="Cabin"/>
                <a:cs typeface="Cabin"/>
                <a:sym typeface="Cabin"/>
              </a:rPr>
              <a:t>Drawing</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US" sz="2400">
                <a:solidFill>
                  <a:srgbClr val="B7B7B7"/>
                </a:solidFill>
                <a:latin typeface="Cabin"/>
                <a:ea typeface="Cabin"/>
                <a:cs typeface="Cabin"/>
                <a:sym typeface="Cabin"/>
              </a:rPr>
              <a:t>2019</a:t>
            </a:r>
            <a:endParaRPr sz="2400">
              <a:solidFill>
                <a:srgbClr val="B7B7B7"/>
              </a:solidFill>
              <a:latin typeface="Cabin"/>
              <a:ea typeface="Cabin"/>
              <a:cs typeface="Cabin"/>
              <a:sym typeface="Cabin"/>
            </a:endParaRPr>
          </a:p>
        </p:txBody>
      </p:sp>
      <p:pic>
        <p:nvPicPr>
          <p:cNvPr id="309" name="Google Shape;309;p56"/>
          <p:cNvPicPr preferRelativeResize="0"/>
          <p:nvPr/>
        </p:nvPicPr>
        <p:blipFill>
          <a:blip r:embed="rId3">
            <a:alphaModFix/>
          </a:blip>
          <a:stretch>
            <a:fillRect/>
          </a:stretch>
        </p:blipFill>
        <p:spPr>
          <a:xfrm>
            <a:off x="0" y="0"/>
            <a:ext cx="5482800" cy="6858000"/>
          </a:xfrm>
          <a:prstGeom prst="rect">
            <a:avLst/>
          </a:prstGeom>
          <a:noFill/>
          <a:ln>
            <a:noFill/>
          </a:ln>
        </p:spPr>
      </p:pic>
      <p:pic>
        <p:nvPicPr>
          <p:cNvPr id="310" name="Google Shape;310;p56"/>
          <p:cNvPicPr preferRelativeResize="0"/>
          <p:nvPr/>
        </p:nvPicPr>
        <p:blipFill>
          <a:blip r:embed="rId4">
            <a:alphaModFix/>
          </a:blip>
          <a:stretch>
            <a:fillRect/>
          </a:stretch>
        </p:blipFill>
        <p:spPr>
          <a:xfrm>
            <a:off x="6308100" y="5029200"/>
            <a:ext cx="1828800" cy="1828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7"/>
          <p:cNvSpPr txBox="1"/>
          <p:nvPr/>
        </p:nvSpPr>
        <p:spPr>
          <a:xfrm>
            <a:off x="5714925" y="3337000"/>
            <a:ext cx="3429000" cy="3521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US" sz="2400">
                <a:solidFill>
                  <a:srgbClr val="FFFFFF"/>
                </a:solidFill>
                <a:latin typeface="Cabin"/>
                <a:ea typeface="Cabin"/>
                <a:cs typeface="Cabin"/>
                <a:sym typeface="Cabin"/>
              </a:rPr>
              <a:t>Rueben Wu</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US" sz="2400">
                <a:solidFill>
                  <a:srgbClr val="B7B7B7"/>
                </a:solidFill>
                <a:latin typeface="Cabin"/>
                <a:ea typeface="Cabin"/>
                <a:cs typeface="Cabin"/>
                <a:sym typeface="Cabin"/>
              </a:rPr>
              <a:t>time-lapse photographs of landscape with drone lighting</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US" sz="2400">
                <a:solidFill>
                  <a:srgbClr val="B7B7B7"/>
                </a:solidFill>
                <a:latin typeface="Cabin"/>
                <a:ea typeface="Cabin"/>
                <a:cs typeface="Cabin"/>
                <a:sym typeface="Cabin"/>
              </a:rPr>
              <a:t>2019</a:t>
            </a:r>
            <a:endParaRPr b="1" sz="2400">
              <a:solidFill>
                <a:srgbClr val="FFFFFF"/>
              </a:solidFill>
              <a:latin typeface="Cabin"/>
              <a:ea typeface="Cabin"/>
              <a:cs typeface="Cabin"/>
              <a:sym typeface="Cabin"/>
            </a:endParaRPr>
          </a:p>
        </p:txBody>
      </p:sp>
      <p:pic>
        <p:nvPicPr>
          <p:cNvPr descr="Image from https://pbs.twimg.com/media/EGTiFUwUYAAeRUf.jpg" id="316" name="Google Shape;316;p57"/>
          <p:cNvPicPr preferRelativeResize="0"/>
          <p:nvPr/>
        </p:nvPicPr>
        <p:blipFill>
          <a:blip r:embed="rId3">
            <a:alphaModFix/>
          </a:blip>
          <a:stretch>
            <a:fillRect/>
          </a:stretch>
        </p:blipFill>
        <p:spPr>
          <a:xfrm>
            <a:off x="4694667" y="0"/>
            <a:ext cx="4449334" cy="3337000"/>
          </a:xfrm>
          <a:prstGeom prst="rect">
            <a:avLst/>
          </a:prstGeom>
          <a:noFill/>
          <a:ln>
            <a:noFill/>
          </a:ln>
        </p:spPr>
      </p:pic>
      <p:pic>
        <p:nvPicPr>
          <p:cNvPr descr="Image from https://pbs.twimg.com/media/EGTiFUwU8AAx_d3.jpg" id="317" name="Google Shape;317;p57"/>
          <p:cNvPicPr preferRelativeResize="0"/>
          <p:nvPr/>
        </p:nvPicPr>
        <p:blipFill>
          <a:blip r:embed="rId4">
            <a:alphaModFix/>
          </a:blip>
          <a:stretch>
            <a:fillRect/>
          </a:stretch>
        </p:blipFill>
        <p:spPr>
          <a:xfrm>
            <a:off x="-75" y="0"/>
            <a:ext cx="4449324" cy="3337000"/>
          </a:xfrm>
          <a:prstGeom prst="rect">
            <a:avLst/>
          </a:prstGeom>
          <a:noFill/>
          <a:ln>
            <a:noFill/>
          </a:ln>
        </p:spPr>
      </p:pic>
      <p:pic>
        <p:nvPicPr>
          <p:cNvPr descr="Image from https://pbs.twimg.com/card_img/1184503774011748352/BHC7iW0o?format=jpg&amp;name=600x314" id="318" name="Google Shape;318;p57"/>
          <p:cNvPicPr preferRelativeResize="0"/>
          <p:nvPr/>
        </p:nvPicPr>
        <p:blipFill>
          <a:blip r:embed="rId5">
            <a:alphaModFix/>
          </a:blip>
          <a:stretch>
            <a:fillRect/>
          </a:stretch>
        </p:blipFill>
        <p:spPr>
          <a:xfrm>
            <a:off x="-75" y="3867150"/>
            <a:ext cx="5715000" cy="2990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2" name="Shape 322"/>
        <p:cNvGrpSpPr/>
        <p:nvPr/>
      </p:nvGrpSpPr>
      <p:grpSpPr>
        <a:xfrm>
          <a:off x="0" y="0"/>
          <a:ext cx="0" cy="0"/>
          <a:chOff x="0" y="0"/>
          <a:chExt cx="0" cy="0"/>
        </a:xfrm>
      </p:grpSpPr>
      <p:sp>
        <p:nvSpPr>
          <p:cNvPr id="323" name="Google Shape;323;p58"/>
          <p:cNvSpPr txBox="1"/>
          <p:nvPr/>
        </p:nvSpPr>
        <p:spPr>
          <a:xfrm>
            <a:off x="6474750" y="475"/>
            <a:ext cx="26691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b="1" lang="en-US" sz="2400">
                <a:solidFill>
                  <a:srgbClr val="FFFFFF"/>
                </a:solidFill>
                <a:latin typeface="Cabin"/>
                <a:ea typeface="Cabin"/>
                <a:cs typeface="Cabin"/>
                <a:sym typeface="Cabin"/>
              </a:rPr>
              <a:t>Samatha</a:t>
            </a:r>
            <a:endParaRPr i="1" sz="2400">
              <a:solidFill>
                <a:srgbClr val="CCCCCC"/>
              </a:solidFill>
              <a:latin typeface="Cabin"/>
              <a:ea typeface="Cabin"/>
              <a:cs typeface="Cabin"/>
              <a:sym typeface="Cabin"/>
            </a:endParaRPr>
          </a:p>
          <a:p>
            <a:pPr indent="0" lvl="0" marL="0" marR="0" rtl="0" algn="ctr">
              <a:lnSpc>
                <a:spcPct val="100000"/>
              </a:lnSpc>
              <a:spcBef>
                <a:spcPts val="0"/>
              </a:spcBef>
              <a:spcAft>
                <a:spcPts val="0"/>
              </a:spcAft>
              <a:buNone/>
            </a:pPr>
            <a:r>
              <a:rPr i="1" lang="en-US" sz="2400">
                <a:solidFill>
                  <a:srgbClr val="CCCCCC"/>
                </a:solidFill>
                <a:latin typeface="Cabin"/>
                <a:ea typeface="Cabin"/>
                <a:cs typeface="Cabin"/>
                <a:sym typeface="Cabin"/>
              </a:rPr>
              <a:t>@importantname66 on Twitter</a:t>
            </a:r>
            <a:endParaRPr i="1" sz="2400">
              <a:solidFill>
                <a:srgbClr val="CCCCCC"/>
              </a:solidFill>
              <a:latin typeface="Cabin"/>
              <a:ea typeface="Cabin"/>
              <a:cs typeface="Cabin"/>
              <a:sym typeface="Cabin"/>
            </a:endParaRPr>
          </a:p>
          <a:p>
            <a:pPr indent="0" lvl="0" marL="0" marR="0" rtl="0" algn="l">
              <a:lnSpc>
                <a:spcPct val="100000"/>
              </a:lnSpc>
              <a:spcBef>
                <a:spcPts val="0"/>
              </a:spcBef>
              <a:spcAft>
                <a:spcPts val="0"/>
              </a:spcAft>
              <a:buNone/>
            </a:pPr>
            <a:r>
              <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b="1" i="1" lang="en-US" sz="2400">
                <a:solidFill>
                  <a:srgbClr val="FFFFFF"/>
                </a:solidFill>
                <a:latin typeface="Cabin"/>
                <a:ea typeface="Cabin"/>
                <a:cs typeface="Cabin"/>
                <a:sym typeface="Cabin"/>
              </a:rPr>
              <a:t>Beaded Bees</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US" sz="2400">
                <a:solidFill>
                  <a:srgbClr val="B7B7B7"/>
                </a:solidFill>
                <a:latin typeface="Cabin"/>
                <a:ea typeface="Cabin"/>
                <a:cs typeface="Cabin"/>
                <a:sym typeface="Cabin"/>
              </a:rPr>
              <a:t>2021</a:t>
            </a:r>
            <a:endParaRPr b="1" sz="2400">
              <a:solidFill>
                <a:srgbClr val="FFFFFF"/>
              </a:solidFill>
              <a:latin typeface="Cabin"/>
              <a:ea typeface="Cabin"/>
              <a:cs typeface="Cabin"/>
              <a:sym typeface="Cabin"/>
            </a:endParaRPr>
          </a:p>
        </p:txBody>
      </p:sp>
      <p:pic>
        <p:nvPicPr>
          <p:cNvPr descr="Image" id="324" name="Google Shape;324;p58"/>
          <p:cNvPicPr preferRelativeResize="0"/>
          <p:nvPr/>
        </p:nvPicPr>
        <p:blipFill>
          <a:blip r:embed="rId3">
            <a:alphaModFix/>
          </a:blip>
          <a:stretch>
            <a:fillRect/>
          </a:stretch>
        </p:blipFill>
        <p:spPr>
          <a:xfrm>
            <a:off x="0" y="0"/>
            <a:ext cx="6474759" cy="6858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9"/>
          <p:cNvSpPr txBox="1"/>
          <p:nvPr/>
        </p:nvSpPr>
        <p:spPr>
          <a:xfrm>
            <a:off x="-75" y="5574025"/>
            <a:ext cx="9144000" cy="128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US" sz="1800">
                <a:solidFill>
                  <a:srgbClr val="FFFFFF"/>
                </a:solidFill>
                <a:latin typeface="Cabin"/>
                <a:ea typeface="Cabin"/>
                <a:cs typeface="Cabin"/>
                <a:sym typeface="Cabin"/>
              </a:rPr>
              <a:t>Bisa Butler </a:t>
            </a:r>
            <a:r>
              <a:rPr i="1" lang="en-US" sz="1800">
                <a:solidFill>
                  <a:srgbClr val="B7B7B7"/>
                </a:solidFill>
                <a:latin typeface="Cabin"/>
                <a:ea typeface="Cabin"/>
                <a:cs typeface="Cabin"/>
                <a:sym typeface="Cabin"/>
              </a:rPr>
              <a:t>@bisabutler</a:t>
            </a:r>
            <a:r>
              <a:rPr lang="en-US" sz="1800">
                <a:solidFill>
                  <a:srgbClr val="B7B7B7"/>
                </a:solidFill>
                <a:latin typeface="Cabin"/>
                <a:ea typeface="Cabin"/>
                <a:cs typeface="Cabin"/>
                <a:sym typeface="Cabin"/>
              </a:rPr>
              <a:t> (Brooklyn NY), </a:t>
            </a:r>
            <a:r>
              <a:rPr b="1" i="1" lang="en-US" sz="1800">
                <a:solidFill>
                  <a:srgbClr val="FFFFFF"/>
                </a:solidFill>
                <a:latin typeface="Cabin"/>
                <a:ea typeface="Cabin"/>
                <a:cs typeface="Cabin"/>
                <a:sym typeface="Cabin"/>
              </a:rPr>
              <a:t>Frederick Douglass. Young. Black. Strong</a:t>
            </a:r>
            <a:r>
              <a:rPr lang="en-US" sz="1800">
                <a:solidFill>
                  <a:srgbClr val="B7B7B7"/>
                </a:solidFill>
                <a:latin typeface="Cabin"/>
                <a:ea typeface="Cabin"/>
                <a:cs typeface="Cabin"/>
                <a:sym typeface="Cabin"/>
              </a:rPr>
              <a:t>, 2019</a:t>
            </a:r>
            <a:endParaRPr b="1" sz="1800">
              <a:solidFill>
                <a:schemeClr val="dk1"/>
              </a:solidFill>
              <a:latin typeface="Cabin"/>
              <a:ea typeface="Cabin"/>
              <a:cs typeface="Cabin"/>
              <a:sym typeface="Cabin"/>
            </a:endParaRPr>
          </a:p>
          <a:p>
            <a:pPr indent="0" lvl="0" marL="0" marR="0" rtl="0" algn="ctr">
              <a:lnSpc>
                <a:spcPct val="100000"/>
              </a:lnSpc>
              <a:spcBef>
                <a:spcPts val="0"/>
              </a:spcBef>
              <a:spcAft>
                <a:spcPts val="0"/>
              </a:spcAft>
              <a:buNone/>
            </a:pPr>
            <a:r>
              <a:rPr lang="en-US" sz="1800">
                <a:solidFill>
                  <a:srgbClr val="B7B7B7"/>
                </a:solidFill>
                <a:latin typeface="Cabin"/>
                <a:ea typeface="Cabin"/>
                <a:cs typeface="Cabin"/>
                <a:sym typeface="Cabin"/>
              </a:rPr>
              <a:t>cotton, silk, wool and velvet, life sized</a:t>
            </a:r>
            <a:endParaRPr b="1" sz="1800">
              <a:solidFill>
                <a:srgbClr val="FFFFFF"/>
              </a:solidFill>
              <a:latin typeface="Cabin"/>
              <a:ea typeface="Cabin"/>
              <a:cs typeface="Cabin"/>
              <a:sym typeface="Cabin"/>
            </a:endParaRPr>
          </a:p>
        </p:txBody>
      </p:sp>
      <p:pic>
        <p:nvPicPr>
          <p:cNvPr descr="Image from https://instagram.fyaw1-1.fna.fbcdn.net/v/t51.2885-15/sh0.08/e35/p750x750/75601615_112881380201311_8067006119546150174_n.jpg?_nc_ht=instagram.fyaw1-1.fna.fbcdn.net&amp;_nc_cat=107&amp;oh=275b255021eb501ab8cdfd86476addc4&amp;oe=5EAF0B9C" id="330" name="Google Shape;330;p59"/>
          <p:cNvPicPr preferRelativeResize="0"/>
          <p:nvPr/>
        </p:nvPicPr>
        <p:blipFill>
          <a:blip r:embed="rId3">
            <a:alphaModFix/>
          </a:blip>
          <a:stretch>
            <a:fillRect/>
          </a:stretch>
        </p:blipFill>
        <p:spPr>
          <a:xfrm>
            <a:off x="4684700" y="0"/>
            <a:ext cx="4459225" cy="5574026"/>
          </a:xfrm>
          <a:prstGeom prst="rect">
            <a:avLst/>
          </a:prstGeom>
          <a:noFill/>
          <a:ln>
            <a:noFill/>
          </a:ln>
        </p:spPr>
      </p:pic>
      <p:pic>
        <p:nvPicPr>
          <p:cNvPr descr="Image from https://instagram.fyaw1-1.fna.fbcdn.net/v/t51.2885-15/sh0.08/e35/p750x750/79173863_413216279561712_6269154837569105876_n.jpg?_nc_ht=instagram.fyaw1-1.fna.fbcdn.net&amp;_nc_cat=100&amp;oh=3dcefd301ea01c06454047e242b19647&amp;oe=5E903BDB" id="331" name="Google Shape;331;p59"/>
          <p:cNvPicPr preferRelativeResize="0"/>
          <p:nvPr/>
        </p:nvPicPr>
        <p:blipFill>
          <a:blip r:embed="rId4">
            <a:alphaModFix/>
          </a:blip>
          <a:stretch>
            <a:fillRect/>
          </a:stretch>
        </p:blipFill>
        <p:spPr>
          <a:xfrm>
            <a:off x="0" y="0"/>
            <a:ext cx="4459225" cy="557401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